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63" r:id="rId4"/>
    <p:sldId id="267" r:id="rId5"/>
    <p:sldId id="268" r:id="rId6"/>
    <p:sldId id="270" r:id="rId7"/>
    <p:sldId id="271" r:id="rId8"/>
    <p:sldId id="287" r:id="rId9"/>
    <p:sldId id="278" r:id="rId10"/>
    <p:sldId id="280" r:id="rId11"/>
    <p:sldId id="276" r:id="rId12"/>
    <p:sldId id="288" r:id="rId13"/>
    <p:sldId id="281" r:id="rId14"/>
    <p:sldId id="282" r:id="rId15"/>
    <p:sldId id="298" r:id="rId16"/>
    <p:sldId id="283" r:id="rId17"/>
    <p:sldId id="284" r:id="rId18"/>
    <p:sldId id="290" r:id="rId19"/>
    <p:sldId id="273" r:id="rId20"/>
    <p:sldId id="277" r:id="rId21"/>
    <p:sldId id="289" r:id="rId22"/>
    <p:sldId id="275" r:id="rId23"/>
    <p:sldId id="291" r:id="rId24"/>
    <p:sldId id="295" r:id="rId25"/>
    <p:sldId id="292" r:id="rId26"/>
    <p:sldId id="294" r:id="rId27"/>
    <p:sldId id="29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2A2A2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660"/>
  </p:normalViewPr>
  <p:slideViewPr>
    <p:cSldViewPr snapToGrid="0">
      <p:cViewPr>
        <p:scale>
          <a:sx n="50" d="100"/>
          <a:sy n="50" d="100"/>
        </p:scale>
        <p:origin x="2112" y="13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8CCE3-3F34-36DA-4563-1AEB1C2D1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766C1B-D025-795D-86A8-21D9B233A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F5516-6BA1-44C7-EA0C-BBB32F16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B4AC2-3018-C8D6-39C3-59B9D3F5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F6AD4-3A5C-C3C2-592E-6EAB7AD1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6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92DC5-932C-4DEF-FA60-A14CD524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D507F7-C4DA-C7FE-0E15-55DEFB28C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7EB7D-FDF5-3806-3829-F3298C37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3CE90-2065-FB38-D8F7-F625138E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C18322-1D72-DBA4-DF2B-70344775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0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1D0784-1D85-7036-D3AF-CE51DD55A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EB0683-0A15-8339-2910-306384C54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14BD61-C932-8B18-3F35-39A6A099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5F4AC-948D-29CC-FF0A-08747087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A64023-FBA0-2118-487E-D359DDC5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1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66EAB-168D-6008-328F-24F66612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CCC9D6-FAFC-0EC9-69E2-37728EEA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5DB59-9AC9-9B04-F78D-80CFB2E7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2CB641-61CA-C085-A471-9472D56E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9FF64-B65C-AEEF-0051-07ADBEF0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43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A9A705-09CE-85B3-312E-8A04D664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A60E55-F057-B08E-E7C6-509E6AD4C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10A29-C041-D75E-B020-0EF2D62D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D7DF7-D559-CED5-E1B2-A7ED7B267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7D21B-86D6-5995-6BD8-F5171F94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90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8DC6F-2406-BA31-CEE3-093FBA4B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8A954E-8EBD-C715-1DC8-B99295672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BB4E15-3B33-5C10-171F-881A27369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B13B52-80D1-375F-C799-2302070A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48701E-88A8-81AD-6984-9688A24A7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8537F0-8F3C-1DC1-4571-0F079BA1B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96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AD2B7-14E5-2694-C82B-3EE7E1AA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A1BB51-5759-4104-1057-01B0762D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FB7C1C-5028-74F7-1C68-030553D1B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2007EC-3B94-5F13-3997-FD51902955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5B8C7D-E060-6110-6485-1326BB5AD6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C5A970-CECD-4C05-5B0E-42E38305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AAEEC7-E452-5570-120A-7FCC882A5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BE49F5-2A24-BE37-95C9-C808CF05B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2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37D18-775D-C4F6-F871-EED51CDBE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7617851-105E-62C2-F10B-D91F1A7DF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F49FC3-3A53-035A-84B2-C6E251C88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4F1C6D-C955-DAA6-50DC-8D9BDCC0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1828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4A4CE6-EFF9-78EB-442E-B37CEA73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7221002-B5A0-343C-83DE-30C461BA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8F3FB-0BDC-D3B1-7B2B-8161DBEE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9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34BDC-DA6A-D519-2010-4C44A7494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5E7F83-B230-2016-4A82-1CB61E70A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BE694-4BEE-9030-6780-D939F54EF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292C86-4301-09D6-B24F-1D73A773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94C065-E0D4-6E71-42DA-7D04DAA1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6642F-E69B-7569-38B0-D33526C4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6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0D524B-8677-B058-A503-A9A5DD227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ABA427-B247-225F-8B78-EB86F3B5A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BB777-7E8B-BFB8-F644-F1DFB33F3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553246-C8BF-E423-396D-B98E9F74D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BEC1DA-A69E-CEBE-E3B9-16B72FA5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F94A58-F9E1-243F-8152-AE1358D59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176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35BDF9-9B6E-1C69-519A-C30F5E9BF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0905C-29DC-AC2C-E87F-3DFBDB823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54DF41-E591-D834-D478-39D0D907F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E2E15-B730-4487-918C-868539B47631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875E8-1FE5-0C08-7952-CCFEB10C8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3955E3-5784-F278-2D13-9C96495365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85C7DD-023E-48E5-AB36-06D28A8481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4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17/06/relationships/model3d" Target="../media/model3d3.glb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DB6CF-D176-8C6B-93FD-38B3AAC6A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육각형 26">
            <a:extLst>
              <a:ext uri="{FF2B5EF4-FFF2-40B4-BE49-F238E27FC236}">
                <a16:creationId xmlns:a16="http://schemas.microsoft.com/office/drawing/2014/main" id="{3C211AF0-1A3A-6D4E-3C8A-A3454EA91604}"/>
              </a:ext>
            </a:extLst>
          </p:cNvPr>
          <p:cNvSpPr>
            <a:spLocks noChangeAspect="1"/>
          </p:cNvSpPr>
          <p:nvPr/>
        </p:nvSpPr>
        <p:spPr>
          <a:xfrm>
            <a:off x="6328050" y="999000"/>
            <a:ext cx="5670000" cy="4860000"/>
          </a:xfrm>
          <a:prstGeom prst="hexago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FD400438-00DC-8C55-0A36-367818451192}"/>
              </a:ext>
            </a:extLst>
          </p:cNvPr>
          <p:cNvSpPr>
            <a:spLocks noChangeAspect="1"/>
          </p:cNvSpPr>
          <p:nvPr/>
        </p:nvSpPr>
        <p:spPr>
          <a:xfrm>
            <a:off x="10783936" y="342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A60FA353-BE00-4846-4263-0766B9DC7A0C}"/>
              </a:ext>
            </a:extLst>
          </p:cNvPr>
          <p:cNvSpPr>
            <a:spLocks noChangeAspect="1"/>
          </p:cNvSpPr>
          <p:nvPr/>
        </p:nvSpPr>
        <p:spPr>
          <a:xfrm>
            <a:off x="10783936" y="-1431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8C11F69E-C26C-0DB9-3102-1E7BDF45ED17}"/>
              </a:ext>
            </a:extLst>
          </p:cNvPr>
          <p:cNvSpPr>
            <a:spLocks noChangeAspect="1"/>
          </p:cNvSpPr>
          <p:nvPr/>
        </p:nvSpPr>
        <p:spPr>
          <a:xfrm>
            <a:off x="1872165" y="342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0EE5028A-8D3D-0E64-EDA7-986434A8AC1A}"/>
              </a:ext>
            </a:extLst>
          </p:cNvPr>
          <p:cNvSpPr>
            <a:spLocks noChangeAspect="1"/>
          </p:cNvSpPr>
          <p:nvPr/>
        </p:nvSpPr>
        <p:spPr>
          <a:xfrm>
            <a:off x="1872165" y="-1431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349F0C43-F782-3F4B-3CF6-FEF5D7F0F29A}"/>
              </a:ext>
            </a:extLst>
          </p:cNvPr>
          <p:cNvSpPr>
            <a:spLocks noChangeAspect="1"/>
          </p:cNvSpPr>
          <p:nvPr/>
        </p:nvSpPr>
        <p:spPr>
          <a:xfrm>
            <a:off x="6328050" y="585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육각형 32">
            <a:extLst>
              <a:ext uri="{FF2B5EF4-FFF2-40B4-BE49-F238E27FC236}">
                <a16:creationId xmlns:a16="http://schemas.microsoft.com/office/drawing/2014/main" id="{C0B1C418-9AA2-3203-E9DA-735D099B719E}"/>
              </a:ext>
            </a:extLst>
          </p:cNvPr>
          <p:cNvSpPr>
            <a:spLocks noChangeAspect="1"/>
          </p:cNvSpPr>
          <p:nvPr/>
        </p:nvSpPr>
        <p:spPr>
          <a:xfrm>
            <a:off x="6328050" y="-3861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53FE5F-5A29-CDA5-72E3-5C9B5C2BE707}"/>
              </a:ext>
            </a:extLst>
          </p:cNvPr>
          <p:cNvSpPr txBox="1"/>
          <p:nvPr/>
        </p:nvSpPr>
        <p:spPr>
          <a:xfrm>
            <a:off x="7250643" y="2943356"/>
            <a:ext cx="3824815" cy="95968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6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HEXAGON</a:t>
            </a:r>
            <a:endParaRPr lang="ko-KR" altLang="en-US" sz="6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88CD5-B91E-D78D-0944-6A08A7ECEFA7}"/>
              </a:ext>
            </a:extLst>
          </p:cNvPr>
          <p:cNvSpPr txBox="1"/>
          <p:nvPr/>
        </p:nvSpPr>
        <p:spPr>
          <a:xfrm>
            <a:off x="8439269" y="3806980"/>
            <a:ext cx="1447563" cy="34412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시스템 기획서</a:t>
            </a:r>
            <a:endParaRPr lang="en-US" altLang="ko-KR" sz="2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501C6-56B3-3969-DAFD-EE4E8E104CFE}"/>
              </a:ext>
            </a:extLst>
          </p:cNvPr>
          <p:cNvSpPr txBox="1"/>
          <p:nvPr/>
        </p:nvSpPr>
        <p:spPr>
          <a:xfrm>
            <a:off x="8472797" y="5568487"/>
            <a:ext cx="13805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KIMSINHAENG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AE0E8392-4D80-1D9B-EBDC-F285E5889F25}"/>
              </a:ext>
            </a:extLst>
          </p:cNvPr>
          <p:cNvSpPr>
            <a:spLocks noChangeAspect="1"/>
          </p:cNvSpPr>
          <p:nvPr/>
        </p:nvSpPr>
        <p:spPr>
          <a:xfrm>
            <a:off x="-2583720" y="99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육각형 37">
            <a:extLst>
              <a:ext uri="{FF2B5EF4-FFF2-40B4-BE49-F238E27FC236}">
                <a16:creationId xmlns:a16="http://schemas.microsoft.com/office/drawing/2014/main" id="{AD8CA469-096D-FD0F-DB6A-9FA9DEC95DE6}"/>
              </a:ext>
            </a:extLst>
          </p:cNvPr>
          <p:cNvSpPr>
            <a:spLocks noChangeAspect="1"/>
          </p:cNvSpPr>
          <p:nvPr/>
        </p:nvSpPr>
        <p:spPr>
          <a:xfrm>
            <a:off x="-2583720" y="5859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육각형 38">
            <a:extLst>
              <a:ext uri="{FF2B5EF4-FFF2-40B4-BE49-F238E27FC236}">
                <a16:creationId xmlns:a16="http://schemas.microsoft.com/office/drawing/2014/main" id="{24C1C29D-0459-191C-A5C7-716A44D866FB}"/>
              </a:ext>
            </a:extLst>
          </p:cNvPr>
          <p:cNvSpPr>
            <a:spLocks noChangeAspect="1"/>
          </p:cNvSpPr>
          <p:nvPr/>
        </p:nvSpPr>
        <p:spPr>
          <a:xfrm>
            <a:off x="-2583720" y="-3861000"/>
            <a:ext cx="5670000" cy="4860000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353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B1ECC-894C-8E71-9B71-337DAE3EF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81275ECA-A495-AACA-27D1-9D8057E97B8E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9EB66F-7F8A-9C76-9447-62072D584EFF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7D5FAB6-3F94-6B76-AEDF-AA00A31D191F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C9F2354-DE59-01C9-CE74-3C160761638E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D5DF82DB-A7E9-15FA-FCEA-21A62F0F0696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0BEF5-5FA3-2942-5594-35C1EF7A3CE2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0131A-76CA-48E2-ED90-FE5EF37006FF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91ECE-24AB-CDDC-311E-4BFDD0E0475D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9A2B3B-B028-FFE7-0E1A-23754C559D88}"/>
              </a:ext>
            </a:extLst>
          </p:cNvPr>
          <p:cNvSpPr txBox="1"/>
          <p:nvPr/>
        </p:nvSpPr>
        <p:spPr>
          <a:xfrm>
            <a:off x="1602524" y="1528616"/>
            <a:ext cx="8055826" cy="80451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처음에는 약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50x50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크기의 육각형 타일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맵으로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시작합니다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플레이어는 정중앙의 타일에서 시작하며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동시에 주변 타일은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확인 타일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 되어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확률에 의해 오브젝트가 생성됩니다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확인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로 이동 할 때마다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외곽 라인 전체에 맞춰 여러 개의 새로운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미확인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을 생성합니다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71F3351-8801-AB09-71FF-3ADB3E48330E}"/>
              </a:ext>
            </a:extLst>
          </p:cNvPr>
          <p:cNvCxnSpPr/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838A124-24AB-F2EC-AFDD-83A21086CF53}"/>
              </a:ext>
            </a:extLst>
          </p:cNvPr>
          <p:cNvSpPr txBox="1"/>
          <p:nvPr/>
        </p:nvSpPr>
        <p:spPr>
          <a:xfrm>
            <a:off x="1602524" y="2677255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 번호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A02E86-E305-C74C-1EF0-7A8808198448}"/>
              </a:ext>
            </a:extLst>
          </p:cNvPr>
          <p:cNvSpPr txBox="1"/>
          <p:nvPr/>
        </p:nvSpPr>
        <p:spPr>
          <a:xfrm>
            <a:off x="1602521" y="3021383"/>
            <a:ext cx="8055826" cy="7707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위치한 타일을 중심으로 인접한 타일에 번호가 지정됩니다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번호는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1~6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번까지 있으며 예시 이미지와 동일하게 지정됩니다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이동 시 번호가 재지정됩니다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6" name="육각형 35">
            <a:extLst>
              <a:ext uri="{FF2B5EF4-FFF2-40B4-BE49-F238E27FC236}">
                <a16:creationId xmlns:a16="http://schemas.microsoft.com/office/drawing/2014/main" id="{098044C3-A7AB-CC7B-7C52-A9A832580F92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육각형 37">
            <a:extLst>
              <a:ext uri="{FF2B5EF4-FFF2-40B4-BE49-F238E27FC236}">
                <a16:creationId xmlns:a16="http://schemas.microsoft.com/office/drawing/2014/main" id="{1C95CDC7-4577-5E00-8489-4D1018254570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육각형 38">
            <a:extLst>
              <a:ext uri="{FF2B5EF4-FFF2-40B4-BE49-F238E27FC236}">
                <a16:creationId xmlns:a16="http://schemas.microsoft.com/office/drawing/2014/main" id="{DC300F65-6AA0-AC67-3411-0888B82AC9D4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육각형 39">
            <a:extLst>
              <a:ext uri="{FF2B5EF4-FFF2-40B4-BE49-F238E27FC236}">
                <a16:creationId xmlns:a16="http://schemas.microsoft.com/office/drawing/2014/main" id="{73F62002-B5CC-7053-CB26-2A4DB335177D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1215C1-0C25-6353-75E0-78692666BB55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D8A465-8FBA-9AF9-1BCA-48ED1989F3F7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ACE079-69F1-2923-46AE-20BBD10DD87C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9392844-0899-EA34-1EBF-BCE7C41291A4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E67C44CD-86C2-9701-3849-CAA3FA50ECD0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82AE76-8730-86EA-A187-5155F8452B28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A906DDF0-92AA-1B37-9672-594CC8A257DF}"/>
              </a:ext>
            </a:extLst>
          </p:cNvPr>
          <p:cNvSpPr>
            <a:spLocks noChangeAspect="1"/>
          </p:cNvSpPr>
          <p:nvPr/>
        </p:nvSpPr>
        <p:spPr>
          <a:xfrm>
            <a:off x="7169211" y="4755323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387BDD81-07E5-8E27-6127-44017558BEE6}"/>
              </a:ext>
            </a:extLst>
          </p:cNvPr>
          <p:cNvSpPr>
            <a:spLocks noChangeAspect="1"/>
          </p:cNvSpPr>
          <p:nvPr/>
        </p:nvSpPr>
        <p:spPr>
          <a:xfrm>
            <a:off x="7759761" y="443529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26DA69E7-614B-783F-2055-A9F4419A0FCE}"/>
              </a:ext>
            </a:extLst>
          </p:cNvPr>
          <p:cNvSpPr>
            <a:spLocks noChangeAspect="1"/>
          </p:cNvSpPr>
          <p:nvPr/>
        </p:nvSpPr>
        <p:spPr>
          <a:xfrm>
            <a:off x="7759761" y="5075347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42" name="육각형 41">
            <a:extLst>
              <a:ext uri="{FF2B5EF4-FFF2-40B4-BE49-F238E27FC236}">
                <a16:creationId xmlns:a16="http://schemas.microsoft.com/office/drawing/2014/main" id="{9DD596C7-78D2-6AD3-8D24-EF645B52977A}"/>
              </a:ext>
            </a:extLst>
          </p:cNvPr>
          <p:cNvSpPr>
            <a:spLocks noChangeAspect="1"/>
          </p:cNvSpPr>
          <p:nvPr/>
        </p:nvSpPr>
        <p:spPr>
          <a:xfrm>
            <a:off x="7170500" y="5395370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46" name="육각형 45">
            <a:extLst>
              <a:ext uri="{FF2B5EF4-FFF2-40B4-BE49-F238E27FC236}">
                <a16:creationId xmlns:a16="http://schemas.microsoft.com/office/drawing/2014/main" id="{5F2E13CA-AF52-36A6-5DF9-B2310C35F866}"/>
              </a:ext>
            </a:extLst>
          </p:cNvPr>
          <p:cNvSpPr>
            <a:spLocks noChangeAspect="1"/>
          </p:cNvSpPr>
          <p:nvPr/>
        </p:nvSpPr>
        <p:spPr>
          <a:xfrm>
            <a:off x="6578661" y="5075346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id="{EF4D6E56-974C-3DE7-2E4F-18E0D00B3E48}"/>
              </a:ext>
            </a:extLst>
          </p:cNvPr>
          <p:cNvSpPr>
            <a:spLocks noChangeAspect="1"/>
          </p:cNvSpPr>
          <p:nvPr/>
        </p:nvSpPr>
        <p:spPr>
          <a:xfrm>
            <a:off x="6578661" y="4435298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8" name="육각형 47">
            <a:extLst>
              <a:ext uri="{FF2B5EF4-FFF2-40B4-BE49-F238E27FC236}">
                <a16:creationId xmlns:a16="http://schemas.microsoft.com/office/drawing/2014/main" id="{CE96B27F-D6A9-717F-E534-BC42A871F5BE}"/>
              </a:ext>
            </a:extLst>
          </p:cNvPr>
          <p:cNvSpPr>
            <a:spLocks noChangeAspect="1"/>
          </p:cNvSpPr>
          <p:nvPr/>
        </p:nvSpPr>
        <p:spPr>
          <a:xfrm>
            <a:off x="7169211" y="4115274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83DF42-D9CA-6D02-630A-521D702AF50F}"/>
              </a:ext>
            </a:extLst>
          </p:cNvPr>
          <p:cNvSpPr txBox="1"/>
          <p:nvPr/>
        </p:nvSpPr>
        <p:spPr>
          <a:xfrm>
            <a:off x="6804302" y="6141812"/>
            <a:ext cx="1476539" cy="22236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주변 타일 번호 지정 예시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모델 51" descr="Male Body">
                <a:extLst>
                  <a:ext uri="{FF2B5EF4-FFF2-40B4-BE49-F238E27FC236}">
                    <a16:creationId xmlns:a16="http://schemas.microsoft.com/office/drawing/2014/main" id="{98B44D3C-17FD-632E-2C69-F2E0174477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931755"/>
                  </p:ext>
                </p:extLst>
              </p:nvPr>
            </p:nvGraphicFramePr>
            <p:xfrm>
              <a:off x="7444388" y="4909795"/>
              <a:ext cx="196365" cy="3694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6365" cy="3694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54904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35165" d="1000000"/>
                    <am3d:preTrans dx="145261" dy="1174555" dz="580969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6904" ay="-446075" az="-107397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9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모델 51" descr="Male Body">
                <a:extLst>
                  <a:ext uri="{FF2B5EF4-FFF2-40B4-BE49-F238E27FC236}">
                    <a16:creationId xmlns:a16="http://schemas.microsoft.com/office/drawing/2014/main" id="{98B44D3C-17FD-632E-2C69-F2E0174477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4388" y="4909795"/>
                <a:ext cx="196365" cy="369489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p:sp>
        <p:nvSpPr>
          <p:cNvPr id="54" name="육각형 53">
            <a:extLst>
              <a:ext uri="{FF2B5EF4-FFF2-40B4-BE49-F238E27FC236}">
                <a16:creationId xmlns:a16="http://schemas.microsoft.com/office/drawing/2014/main" id="{E2F3C23F-2095-CE15-1FF2-3D06AB83EC8A}"/>
              </a:ext>
            </a:extLst>
          </p:cNvPr>
          <p:cNvSpPr>
            <a:spLocks noChangeAspect="1"/>
          </p:cNvSpPr>
          <p:nvPr/>
        </p:nvSpPr>
        <p:spPr>
          <a:xfrm>
            <a:off x="9686294" y="4755323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19CE100C-02BE-C804-0332-BFFD70C54190}"/>
              </a:ext>
            </a:extLst>
          </p:cNvPr>
          <p:cNvSpPr>
            <a:spLocks noChangeAspect="1"/>
          </p:cNvSpPr>
          <p:nvPr/>
        </p:nvSpPr>
        <p:spPr>
          <a:xfrm>
            <a:off x="10276844" y="443529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597BBBA2-778C-FCCE-9B8A-339DDCCAA648}"/>
              </a:ext>
            </a:extLst>
          </p:cNvPr>
          <p:cNvSpPr>
            <a:spLocks noChangeAspect="1"/>
          </p:cNvSpPr>
          <p:nvPr/>
        </p:nvSpPr>
        <p:spPr>
          <a:xfrm>
            <a:off x="10276844" y="5075347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9" name="육각형 58">
            <a:extLst>
              <a:ext uri="{FF2B5EF4-FFF2-40B4-BE49-F238E27FC236}">
                <a16:creationId xmlns:a16="http://schemas.microsoft.com/office/drawing/2014/main" id="{23144BDF-2BB8-AF77-EC4F-28FCEACF07AC}"/>
              </a:ext>
            </a:extLst>
          </p:cNvPr>
          <p:cNvSpPr>
            <a:spLocks noChangeAspect="1"/>
          </p:cNvSpPr>
          <p:nvPr/>
        </p:nvSpPr>
        <p:spPr>
          <a:xfrm>
            <a:off x="9687583" y="5395370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육각형 59">
            <a:extLst>
              <a:ext uri="{FF2B5EF4-FFF2-40B4-BE49-F238E27FC236}">
                <a16:creationId xmlns:a16="http://schemas.microsoft.com/office/drawing/2014/main" id="{3CAD0CE9-187B-360F-3420-DD0ED9AC5845}"/>
              </a:ext>
            </a:extLst>
          </p:cNvPr>
          <p:cNvSpPr>
            <a:spLocks noChangeAspect="1"/>
          </p:cNvSpPr>
          <p:nvPr/>
        </p:nvSpPr>
        <p:spPr>
          <a:xfrm>
            <a:off x="9095744" y="5075346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육각형 60">
            <a:extLst>
              <a:ext uri="{FF2B5EF4-FFF2-40B4-BE49-F238E27FC236}">
                <a16:creationId xmlns:a16="http://schemas.microsoft.com/office/drawing/2014/main" id="{2843277C-E9A5-473D-DEF0-64B3627025D4}"/>
              </a:ext>
            </a:extLst>
          </p:cNvPr>
          <p:cNvSpPr>
            <a:spLocks noChangeAspect="1"/>
          </p:cNvSpPr>
          <p:nvPr/>
        </p:nvSpPr>
        <p:spPr>
          <a:xfrm>
            <a:off x="9095744" y="4435298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육각형 61">
            <a:extLst>
              <a:ext uri="{FF2B5EF4-FFF2-40B4-BE49-F238E27FC236}">
                <a16:creationId xmlns:a16="http://schemas.microsoft.com/office/drawing/2014/main" id="{66ABCBE4-73F5-9092-FF72-EE2FC5A8096C}"/>
              </a:ext>
            </a:extLst>
          </p:cNvPr>
          <p:cNvSpPr>
            <a:spLocks noChangeAspect="1"/>
          </p:cNvSpPr>
          <p:nvPr/>
        </p:nvSpPr>
        <p:spPr>
          <a:xfrm>
            <a:off x="9686294" y="4115274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631FF1-CA62-9DE1-73AA-D799BFB8D37C}"/>
              </a:ext>
            </a:extLst>
          </p:cNvPr>
          <p:cNvSpPr txBox="1"/>
          <p:nvPr/>
        </p:nvSpPr>
        <p:spPr>
          <a:xfrm>
            <a:off x="9581925" y="6140965"/>
            <a:ext cx="1702181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이동 시 번호 재지정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64" name="육각형 63">
            <a:extLst>
              <a:ext uri="{FF2B5EF4-FFF2-40B4-BE49-F238E27FC236}">
                <a16:creationId xmlns:a16="http://schemas.microsoft.com/office/drawing/2014/main" id="{19D0D9F4-D149-28E7-8AAB-570891B32C09}"/>
              </a:ext>
            </a:extLst>
          </p:cNvPr>
          <p:cNvSpPr>
            <a:spLocks noChangeAspect="1"/>
          </p:cNvSpPr>
          <p:nvPr/>
        </p:nvSpPr>
        <p:spPr>
          <a:xfrm>
            <a:off x="10276844" y="4435874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육각형 64">
            <a:extLst>
              <a:ext uri="{FF2B5EF4-FFF2-40B4-BE49-F238E27FC236}">
                <a16:creationId xmlns:a16="http://schemas.microsoft.com/office/drawing/2014/main" id="{62F1AECC-6B11-7715-E63E-FE383F23E1C0}"/>
              </a:ext>
            </a:extLst>
          </p:cNvPr>
          <p:cNvSpPr>
            <a:spLocks noChangeAspect="1"/>
          </p:cNvSpPr>
          <p:nvPr/>
        </p:nvSpPr>
        <p:spPr>
          <a:xfrm>
            <a:off x="9686294" y="411584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육각형 65">
            <a:extLst>
              <a:ext uri="{FF2B5EF4-FFF2-40B4-BE49-F238E27FC236}">
                <a16:creationId xmlns:a16="http://schemas.microsoft.com/office/drawing/2014/main" id="{6884B99F-53B7-6A9A-B85F-B60138A49885}"/>
              </a:ext>
            </a:extLst>
          </p:cNvPr>
          <p:cNvSpPr>
            <a:spLocks noChangeAspect="1"/>
          </p:cNvSpPr>
          <p:nvPr/>
        </p:nvSpPr>
        <p:spPr>
          <a:xfrm>
            <a:off x="10276844" y="3797742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7" name="육각형 66">
            <a:extLst>
              <a:ext uri="{FF2B5EF4-FFF2-40B4-BE49-F238E27FC236}">
                <a16:creationId xmlns:a16="http://schemas.microsoft.com/office/drawing/2014/main" id="{58AFFDD8-A779-B4F1-4DC5-43B348ACABA9}"/>
              </a:ext>
            </a:extLst>
          </p:cNvPr>
          <p:cNvSpPr>
            <a:spLocks noChangeAspect="1"/>
          </p:cNvSpPr>
          <p:nvPr/>
        </p:nvSpPr>
        <p:spPr>
          <a:xfrm>
            <a:off x="10864861" y="4755321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68" name="육각형 67">
            <a:extLst>
              <a:ext uri="{FF2B5EF4-FFF2-40B4-BE49-F238E27FC236}">
                <a16:creationId xmlns:a16="http://schemas.microsoft.com/office/drawing/2014/main" id="{118932B6-665E-BF79-049C-0B45DDD47415}"/>
              </a:ext>
            </a:extLst>
          </p:cNvPr>
          <p:cNvSpPr>
            <a:spLocks noChangeAspect="1"/>
          </p:cNvSpPr>
          <p:nvPr/>
        </p:nvSpPr>
        <p:spPr>
          <a:xfrm>
            <a:off x="10864861" y="411498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9" name="3D 모델 68" descr="Male Body">
                <a:extLst>
                  <a:ext uri="{FF2B5EF4-FFF2-40B4-BE49-F238E27FC236}">
                    <a16:creationId xmlns:a16="http://schemas.microsoft.com/office/drawing/2014/main" id="{E3B8CCD3-C648-8417-D902-0601A9386A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0318104"/>
                  </p:ext>
                </p:extLst>
              </p:nvPr>
            </p:nvGraphicFramePr>
            <p:xfrm>
              <a:off x="10552022" y="4571823"/>
              <a:ext cx="196365" cy="36948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6365" cy="36948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549048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435165" d="1000000"/>
                    <am3d:preTrans dx="145261" dy="1174555" dz="580969"/>
                    <am3d:scale>
                      <am3d:sx n="1000000" d="1000000"/>
                      <am3d:sy n="1000000" d="1000000"/>
                      <am3d:sz n="1000000" d="1000000"/>
                    </am3d:scale>
                    <am3d:rot ax="10336904" ay="-446075" az="-1073972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91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9" name="3D 모델 68" descr="Male Body">
                <a:extLst>
                  <a:ext uri="{FF2B5EF4-FFF2-40B4-BE49-F238E27FC236}">
                    <a16:creationId xmlns:a16="http://schemas.microsoft.com/office/drawing/2014/main" id="{E3B8CCD3-C648-8417-D902-0601A9386A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52022" y="4571823"/>
                <a:ext cx="196365" cy="369489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  <p:sp>
        <p:nvSpPr>
          <p:cNvPr id="70" name="육각형 69">
            <a:extLst>
              <a:ext uri="{FF2B5EF4-FFF2-40B4-BE49-F238E27FC236}">
                <a16:creationId xmlns:a16="http://schemas.microsoft.com/office/drawing/2014/main" id="{70DE4E36-0557-7114-6A50-878790BE1115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E94FCC8-BB06-B049-71D6-544378E9095F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887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F5C8B-76F1-2D76-AC2D-4291103EF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B4C804C7-9445-6395-38AE-85BA152417A3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8425B675-BA4C-3C58-B281-F2458270C399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C0306B01-D8F3-FDD6-15AD-0F3BEA311DB0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28D57-953D-8F8A-FF23-51D4671C8D26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AF7BB-7EEE-7588-697D-BA9B6D90A4FC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39967-11B2-0B21-766D-CF967F7D5A80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주사위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4855A-C4B0-7B5A-8EF7-DF73F55E43AC}"/>
              </a:ext>
            </a:extLst>
          </p:cNvPr>
          <p:cNvSpPr txBox="1"/>
          <p:nvPr/>
        </p:nvSpPr>
        <p:spPr>
          <a:xfrm>
            <a:off x="1602525" y="1528616"/>
            <a:ext cx="6736122" cy="205517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주사위는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헥사곤의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이동 방법 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주사위를 굴려 나온 눈과 동일한 숫자의 타일로 유닛이 이동하게 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주사위의 눈은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1~6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입니다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모든 유닛이 함께 이동합니다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주사위를 통해 이동한 타일을 기준으로 현재 위치를 지정합니다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유닛이 많아져 다른 타일로 밀려나 발생하는 문제를 미리 방지합니다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타일으로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이동하여 이벤트 진행 후 다시 주사위를 던질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이벤트가 종료될 때까지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비활성화 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405934B-28A3-9B71-CC16-B9BB30D6F35E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6FF960B-614D-EF20-EC78-587E1DDCA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5268" y="360887"/>
            <a:ext cx="2985333" cy="603741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05A5155-A9B0-B9F1-F985-F6F70C5957F7}"/>
              </a:ext>
            </a:extLst>
          </p:cNvPr>
          <p:cNvSpPr txBox="1"/>
          <p:nvPr/>
        </p:nvSpPr>
        <p:spPr>
          <a:xfrm>
            <a:off x="9594056" y="5520309"/>
            <a:ext cx="1016794" cy="222365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A2859840-B427-0C6B-F50E-CAD3AC4BCAFF}"/>
              </a:ext>
            </a:extLst>
          </p:cNvPr>
          <p:cNvSpPr>
            <a:spLocks noChangeAspect="1"/>
          </p:cNvSpPr>
          <p:nvPr/>
        </p:nvSpPr>
        <p:spPr>
          <a:xfrm>
            <a:off x="2260357" y="4466358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39538D1D-8AA8-5EA0-2985-2D0FEEAFC8DC}"/>
              </a:ext>
            </a:extLst>
          </p:cNvPr>
          <p:cNvSpPr>
            <a:spLocks noChangeAspect="1"/>
          </p:cNvSpPr>
          <p:nvPr/>
        </p:nvSpPr>
        <p:spPr>
          <a:xfrm>
            <a:off x="2850907" y="4146334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E499800A-CE00-BA20-DB21-467DADF70A3A}"/>
              </a:ext>
            </a:extLst>
          </p:cNvPr>
          <p:cNvSpPr>
            <a:spLocks noChangeAspect="1"/>
          </p:cNvSpPr>
          <p:nvPr/>
        </p:nvSpPr>
        <p:spPr>
          <a:xfrm>
            <a:off x="2850907" y="4786382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EC399238-755A-91D4-AE37-F0760C4EA7BF}"/>
              </a:ext>
            </a:extLst>
          </p:cNvPr>
          <p:cNvSpPr>
            <a:spLocks noChangeAspect="1"/>
          </p:cNvSpPr>
          <p:nvPr/>
        </p:nvSpPr>
        <p:spPr>
          <a:xfrm>
            <a:off x="2261646" y="5106405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02D359DB-6FC4-CC06-46AC-60242BFA5B8D}"/>
              </a:ext>
            </a:extLst>
          </p:cNvPr>
          <p:cNvSpPr>
            <a:spLocks noChangeAspect="1"/>
          </p:cNvSpPr>
          <p:nvPr/>
        </p:nvSpPr>
        <p:spPr>
          <a:xfrm>
            <a:off x="1669807" y="4786381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7E5F332D-E735-799C-8AB5-1D90150C402F}"/>
              </a:ext>
            </a:extLst>
          </p:cNvPr>
          <p:cNvSpPr>
            <a:spLocks noChangeAspect="1"/>
          </p:cNvSpPr>
          <p:nvPr/>
        </p:nvSpPr>
        <p:spPr>
          <a:xfrm>
            <a:off x="1669807" y="4146333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1E91EB5D-A68A-443C-62FE-1BAA446ABC60}"/>
              </a:ext>
            </a:extLst>
          </p:cNvPr>
          <p:cNvSpPr>
            <a:spLocks noChangeAspect="1"/>
          </p:cNvSpPr>
          <p:nvPr/>
        </p:nvSpPr>
        <p:spPr>
          <a:xfrm>
            <a:off x="2260357" y="3826309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모델 31" descr="Male Running">
                <a:extLst>
                  <a:ext uri="{FF2B5EF4-FFF2-40B4-BE49-F238E27FC236}">
                    <a16:creationId xmlns:a16="http://schemas.microsoft.com/office/drawing/2014/main" id="{210D1CAB-0FF9-BEF4-2F20-F17FCD0E27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7817960"/>
                  </p:ext>
                </p:extLst>
              </p:nvPr>
            </p:nvGraphicFramePr>
            <p:xfrm>
              <a:off x="2644316" y="4506263"/>
              <a:ext cx="312679" cy="36948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2679" cy="369488"/>
                    </a:xfrm>
                    <a:prstGeom prst="rect">
                      <a:avLst/>
                    </a:prstGeom>
                  </am3d:spPr>
                  <am3d:camera>
                    <am3d:pos x="0" y="0" z="679472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195089" d="1000000"/>
                    <am3d:preTrans dx="34277" dy="2812190" dz="329788"/>
                    <am3d:scale>
                      <am3d:sx n="1000000" d="1000000"/>
                      <am3d:sy n="1000000" d="1000000"/>
                      <am3d:sz n="1000000" d="1000000"/>
                    </am3d:scale>
                    <am3d:rot ax="6910138" ay="-3503989" az="-713314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60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모델 31" descr="Male Running">
                <a:extLst>
                  <a:ext uri="{FF2B5EF4-FFF2-40B4-BE49-F238E27FC236}">
                    <a16:creationId xmlns:a16="http://schemas.microsoft.com/office/drawing/2014/main" id="{210D1CAB-0FF9-BEF4-2F20-F17FCD0E27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4316" y="4506263"/>
                <a:ext cx="312679" cy="369488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CFFEA1B-B5AC-3312-59E9-D715E472D105}"/>
              </a:ext>
            </a:extLst>
          </p:cNvPr>
          <p:cNvSpPr/>
          <p:nvPr/>
        </p:nvSpPr>
        <p:spPr>
          <a:xfrm rot="20065556">
            <a:off x="2871037" y="4492072"/>
            <a:ext cx="289230" cy="1792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모델 57" descr="Dice 6 Sided 16mm">
                <a:extLst>
                  <a:ext uri="{FF2B5EF4-FFF2-40B4-BE49-F238E27FC236}">
                    <a16:creationId xmlns:a16="http://schemas.microsoft.com/office/drawing/2014/main" id="{030B1ABA-01AB-FAC1-53DF-DF3DA7E3E9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3731653"/>
                  </p:ext>
                </p:extLst>
              </p:nvPr>
            </p:nvGraphicFramePr>
            <p:xfrm>
              <a:off x="1830660" y="5349645"/>
              <a:ext cx="738742" cy="72491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738742" cy="72491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5663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344034" ay="1187770" az="168518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7863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모델 57" descr="Dice 6 Sided 16mm">
                <a:extLst>
                  <a:ext uri="{FF2B5EF4-FFF2-40B4-BE49-F238E27FC236}">
                    <a16:creationId xmlns:a16="http://schemas.microsoft.com/office/drawing/2014/main" id="{030B1ABA-01AB-FAC1-53DF-DF3DA7E3E9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0660" y="5349645"/>
                <a:ext cx="738742" cy="724911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DB6B9061-2E46-839A-15A5-51E3A82BEC04}"/>
              </a:ext>
            </a:extLst>
          </p:cNvPr>
          <p:cNvSpPr txBox="1"/>
          <p:nvPr/>
        </p:nvSpPr>
        <p:spPr>
          <a:xfrm>
            <a:off x="1602525" y="6202765"/>
            <a:ext cx="206238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 눈과 동일한 숫자의 타일로 이동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40C126-5C7E-4809-3839-0ACB4F825EA3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31B418-9C7B-195A-29A6-7EE016E69E4B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육각형 42">
            <a:extLst>
              <a:ext uri="{FF2B5EF4-FFF2-40B4-BE49-F238E27FC236}">
                <a16:creationId xmlns:a16="http://schemas.microsoft.com/office/drawing/2014/main" id="{B5743B20-C84E-16DF-2180-C38D670F43AF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육각형 43">
            <a:extLst>
              <a:ext uri="{FF2B5EF4-FFF2-40B4-BE49-F238E27FC236}">
                <a16:creationId xmlns:a16="http://schemas.microsoft.com/office/drawing/2014/main" id="{5B0E3973-DA31-E0E2-1A57-3EF297309CC4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육각형 44">
            <a:extLst>
              <a:ext uri="{FF2B5EF4-FFF2-40B4-BE49-F238E27FC236}">
                <a16:creationId xmlns:a16="http://schemas.microsoft.com/office/drawing/2014/main" id="{32A531EA-6A97-BDB2-EC08-C03BB8EBFAD8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id="{0F14E2EA-99B3-94B0-D17A-6BFEFB107FF7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A58602-6C01-67A2-0FAE-22F6ADF79C8B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B3F76A-B541-6C32-498B-47CD23C34E62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869AEFF-780A-31C0-C546-FB2599CC1610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C86F44-D2D9-3B2C-6ECC-E17BE5DF7114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6F5860BD-4AB3-7C4B-57A2-2545CAF7FC47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C39439-593B-CE55-C869-6BE326522FCA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0F6FE23-8581-8958-53FA-FB18CFA6E574}"/>
              </a:ext>
            </a:extLst>
          </p:cNvPr>
          <p:cNvSpPr/>
          <p:nvPr/>
        </p:nvSpPr>
        <p:spPr>
          <a:xfrm>
            <a:off x="9594056" y="4583971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FB8CF652-BF42-07EF-2AE5-BFC56A100CD9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17D44-FCD2-F959-54D7-303547E825AE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11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6D653-FAED-395C-AEC3-D35B7342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D46C669A-397E-1724-44A6-F7BFE24A735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7F24D962-05BE-67FF-8FE7-097C1C2A8AD5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822098F3-71E2-0CC7-8222-636A0B7063E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B18BA-FC3C-49D8-0FE0-A41E182CE2C8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0DE2B-77D0-DE92-ABC1-CC35E313FDB7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FCEE3-EC55-77FF-DF69-EB8C93976496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유닛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0BC33-49D1-D2A4-AD9C-5FBD5938ED64}"/>
              </a:ext>
            </a:extLst>
          </p:cNvPr>
          <p:cNvSpPr txBox="1"/>
          <p:nvPr/>
        </p:nvSpPr>
        <p:spPr>
          <a:xfrm>
            <a:off x="1602524" y="1528616"/>
            <a:ext cx="6655651" cy="10886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헥사곤의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캐릭터 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플레이어의 유닛은 플레이어가 직접 컨트롤 하지 않으며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이동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], 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는 자동으로 진행됩니다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처음에는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격투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타입 유닛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기만 주어집니다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타일을 이동하여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중립 유닛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과 조우 시 해당 유닛을 합류 시킬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325C27-7D3B-7A4B-369E-4A453CDBAC01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육각형 6">
            <a:extLst>
              <a:ext uri="{FF2B5EF4-FFF2-40B4-BE49-F238E27FC236}">
                <a16:creationId xmlns:a16="http://schemas.microsoft.com/office/drawing/2014/main" id="{83F4F236-4CBC-FA7B-AC3C-282206D8C510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17EBBF7A-6E21-4D8D-8884-3007E4476508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5F6A8E7B-A2A0-29F7-A5BA-00FE92D54D6C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F4B0F1A6-E5F3-B875-5BA2-551961080289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2CCFE-A8C0-E541-A6A4-05E5FB043719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866C1F-88CC-B776-CF02-96C620C09DDA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7ACCD2-DC00-9450-0784-D8558E5C8E8E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C20442-EB8B-B481-32A1-7E2990C1C9CD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FF968-70CC-EBAF-94C4-7EC941135069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CE984A-6BD4-0DE2-6A9C-D9665949F251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905DB8-0E80-EE3D-2975-52DE4DF7FD31}"/>
              </a:ext>
            </a:extLst>
          </p:cNvPr>
          <p:cNvSpPr txBox="1"/>
          <p:nvPr/>
        </p:nvSpPr>
        <p:spPr>
          <a:xfrm>
            <a:off x="1602524" y="2927644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유닛 종류</a:t>
            </a:r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C45D9010-2194-82AA-A421-6661DFB0C63C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CC43F-F9CB-9203-45B3-608CF5FDD2FE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99F609-225B-8481-C947-A5592A959C63}"/>
              </a:ext>
            </a:extLst>
          </p:cNvPr>
          <p:cNvSpPr txBox="1"/>
          <p:nvPr/>
        </p:nvSpPr>
        <p:spPr>
          <a:xfrm>
            <a:off x="1602524" y="3271772"/>
            <a:ext cx="6278283" cy="5234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있으며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사용하는 무기에 따라 분류 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유닛은 외관상 같으며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들고 있는 무기로 구분 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2C909A1D-66B6-C4F2-47D1-CFFE76FE7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75507"/>
              </p:ext>
            </p:extLst>
          </p:nvPr>
        </p:nvGraphicFramePr>
        <p:xfrm>
          <a:off x="1928306" y="3924870"/>
          <a:ext cx="9006788" cy="2335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2865">
                  <a:extLst>
                    <a:ext uri="{9D8B030D-6E8A-4147-A177-3AD203B41FA5}">
                      <a16:colId xmlns:a16="http://schemas.microsoft.com/office/drawing/2014/main" val="3913237268"/>
                    </a:ext>
                  </a:extLst>
                </a:gridCol>
                <a:gridCol w="1263434">
                  <a:extLst>
                    <a:ext uri="{9D8B030D-6E8A-4147-A177-3AD203B41FA5}">
                      <a16:colId xmlns:a16="http://schemas.microsoft.com/office/drawing/2014/main" val="3058476321"/>
                    </a:ext>
                  </a:extLst>
                </a:gridCol>
                <a:gridCol w="2096830">
                  <a:extLst>
                    <a:ext uri="{9D8B030D-6E8A-4147-A177-3AD203B41FA5}">
                      <a16:colId xmlns:a16="http://schemas.microsoft.com/office/drawing/2014/main" val="2145912617"/>
                    </a:ext>
                  </a:extLst>
                </a:gridCol>
                <a:gridCol w="2096829">
                  <a:extLst>
                    <a:ext uri="{9D8B030D-6E8A-4147-A177-3AD203B41FA5}">
                      <a16:colId xmlns:a16="http://schemas.microsoft.com/office/drawing/2014/main" val="1260332024"/>
                    </a:ext>
                  </a:extLst>
                </a:gridCol>
                <a:gridCol w="2096830">
                  <a:extLst>
                    <a:ext uri="{9D8B030D-6E8A-4147-A177-3AD203B41FA5}">
                      <a16:colId xmlns:a16="http://schemas.microsoft.com/office/drawing/2014/main" val="2215379700"/>
                    </a:ext>
                  </a:extLst>
                </a:gridCol>
              </a:tblGrid>
              <a:tr h="175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유닛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공격 사거리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2527217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격투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생명력 높음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593306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모든 능력치 준수함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01499445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단검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이동 속도 빠름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최초 공격 전까지 은신 상태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총 유닛을 먼저 노림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403306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도끼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공격력 높음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이동 속도 느림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73222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방패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근거리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공격력 낮음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방어력 높음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989812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원거리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공격력 높음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생명력 낮음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재장전 필요</a:t>
                      </a:r>
                    </a:p>
                  </a:txBody>
                  <a:tcPr anchor="ctr">
                    <a:lnL w="12700" cmpd="sng">
                      <a:noFill/>
                    </a:lnL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1602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의무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공격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전투 시 공격 대신 아군 유닛을 치료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3913038"/>
                  </a:ext>
                </a:extLst>
              </a:tr>
            </a:tbl>
          </a:graphicData>
        </a:graphic>
      </p:graphicFrame>
      <p:pic>
        <p:nvPicPr>
          <p:cNvPr id="1032" name="Picture 8">
            <a:extLst>
              <a:ext uri="{FF2B5EF4-FFF2-40B4-BE49-F238E27FC236}">
                <a16:creationId xmlns:a16="http://schemas.microsoft.com/office/drawing/2014/main" id="{29305AAD-92E8-7663-71F6-B5FB5670D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6444" l="58756" r="92356">
                        <a14:foregroundMark x1="72089" y1="14933" x2="72089" y2="14933"/>
                        <a14:foregroundMark x1="77244" y1="9511" x2="77244" y2="9511"/>
                        <a14:foregroundMark x1="91111" y1="66844" x2="91111" y2="66844"/>
                        <a14:foregroundMark x1="82133" y1="92000" x2="82133" y2="92000"/>
                        <a14:foregroundMark x1="64889" y1="91289" x2="64889" y2="91289"/>
                        <a14:foregroundMark x1="67200" y1="92978" x2="67200" y2="92978"/>
                        <a14:foregroundMark x1="80889" y1="96533" x2="80889" y2="96533"/>
                        <a14:foregroundMark x1="78133" y1="8000" x2="78133" y2="8000"/>
                        <a14:foregroundMark x1="71556" y1="8533" x2="71556" y2="8533"/>
                        <a14:foregroundMark x1="85778" y1="52089" x2="85956" y2="55111"/>
                        <a14:foregroundMark x1="86489" y1="56533" x2="86756" y2="56622"/>
                        <a14:foregroundMark x1="87022" y1="57689" x2="86933" y2="55822"/>
                        <a14:foregroundMark x1="87200" y1="56800" x2="86756" y2="53778"/>
                        <a14:foregroundMark x1="86222" y1="52978" x2="86667" y2="53689"/>
                        <a14:backgroundMark x1="87733" y1="57511" x2="87733" y2="57511"/>
                        <a14:backgroundMark x1="87822" y1="70044" x2="87822" y2="70044"/>
                        <a14:backgroundMark x1="87467" y1="56267" x2="87467" y2="56267"/>
                        <a14:backgroundMark x1="86910" y1="53554" x2="87401" y2="55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5555" r="3156"/>
          <a:stretch/>
        </p:blipFill>
        <p:spPr bwMode="auto">
          <a:xfrm>
            <a:off x="8777873" y="1275710"/>
            <a:ext cx="805969" cy="18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0E48AF2E-1BB3-4971-57A8-28E5322D0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6444" l="58756" r="92356">
                        <a14:foregroundMark x1="72089" y1="14933" x2="72089" y2="14933"/>
                        <a14:foregroundMark x1="77244" y1="9511" x2="77244" y2="9511"/>
                        <a14:foregroundMark x1="91111" y1="66844" x2="91111" y2="66844"/>
                        <a14:foregroundMark x1="82133" y1="92000" x2="82133" y2="92000"/>
                        <a14:foregroundMark x1="64889" y1="91289" x2="64889" y2="91289"/>
                        <a14:foregroundMark x1="67200" y1="92978" x2="67200" y2="92978"/>
                        <a14:foregroundMark x1="80889" y1="96533" x2="80889" y2="96533"/>
                        <a14:foregroundMark x1="78133" y1="8000" x2="78133" y2="8000"/>
                        <a14:foregroundMark x1="71556" y1="8533" x2="71556" y2="8533"/>
                        <a14:foregroundMark x1="85778" y1="52089" x2="85956" y2="55111"/>
                        <a14:foregroundMark x1="86489" y1="56533" x2="86756" y2="56622"/>
                        <a14:foregroundMark x1="87022" y1="57689" x2="86933" y2="55822"/>
                        <a14:foregroundMark x1="87200" y1="56800" x2="86756" y2="53778"/>
                        <a14:foregroundMark x1="86222" y1="52978" x2="86667" y2="53689"/>
                        <a14:backgroundMark x1="87733" y1="57511" x2="87733" y2="57511"/>
                        <a14:backgroundMark x1="87822" y1="70044" x2="87822" y2="70044"/>
                        <a14:backgroundMark x1="87467" y1="56267" x2="87467" y2="56267"/>
                        <a14:backgroundMark x1="86910" y1="53554" x2="87401" y2="55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5555" r="3156"/>
          <a:stretch/>
        </p:blipFill>
        <p:spPr bwMode="auto">
          <a:xfrm>
            <a:off x="10132920" y="1275710"/>
            <a:ext cx="805969" cy="18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edieval Battle Axe 08 - Ice Axe 3D Model by gsommer">
            <a:extLst>
              <a:ext uri="{FF2B5EF4-FFF2-40B4-BE49-F238E27FC236}">
                <a16:creationId xmlns:a16="http://schemas.microsoft.com/office/drawing/2014/main" id="{124C0682-A2BE-E4A9-6D73-5F5E81B09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36" t="11190" r="33441" b="15601"/>
          <a:stretch/>
        </p:blipFill>
        <p:spPr bwMode="auto">
          <a:xfrm rot="14561645">
            <a:off x="10021737" y="2113595"/>
            <a:ext cx="935388" cy="130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>
            <a:extLst>
              <a:ext uri="{FF2B5EF4-FFF2-40B4-BE49-F238E27FC236}">
                <a16:creationId xmlns:a16="http://schemas.microsoft.com/office/drawing/2014/main" id="{A8C2CB82-2ED0-DA9E-3A83-2C2EA2C11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6444" l="58756" r="92356">
                        <a14:foregroundMark x1="72089" y1="14933" x2="72089" y2="14933"/>
                        <a14:foregroundMark x1="77244" y1="9511" x2="77244" y2="9511"/>
                        <a14:foregroundMark x1="91111" y1="66844" x2="91111" y2="66844"/>
                        <a14:foregroundMark x1="82133" y1="92000" x2="82133" y2="92000"/>
                        <a14:foregroundMark x1="64889" y1="91289" x2="64889" y2="91289"/>
                        <a14:foregroundMark x1="67200" y1="92978" x2="67200" y2="92978"/>
                        <a14:foregroundMark x1="80889" y1="96533" x2="80889" y2="96533"/>
                        <a14:foregroundMark x1="78133" y1="8000" x2="78133" y2="8000"/>
                        <a14:foregroundMark x1="71556" y1="8533" x2="71556" y2="8533"/>
                        <a14:foregroundMark x1="85778" y1="52089" x2="85956" y2="55111"/>
                        <a14:foregroundMark x1="86489" y1="56533" x2="86756" y2="56622"/>
                        <a14:foregroundMark x1="87022" y1="57689" x2="86933" y2="55822"/>
                        <a14:foregroundMark x1="87200" y1="56800" x2="86756" y2="53778"/>
                        <a14:foregroundMark x1="86222" y1="52978" x2="86667" y2="53689"/>
                        <a14:foregroundMark x1="86578" y1="77422" x2="86578" y2="77422"/>
                        <a14:foregroundMark x1="86489" y1="76889" x2="86489" y2="76889"/>
                        <a14:foregroundMark x1="86222" y1="76889" x2="86222" y2="76889"/>
                        <a14:foregroundMark x1="84978" y1="76533" x2="84978" y2="76533"/>
                        <a14:foregroundMark x1="85689" y1="76889" x2="85689" y2="76889"/>
                        <a14:backgroundMark x1="87733" y1="57511" x2="87733" y2="57511"/>
                        <a14:backgroundMark x1="87822" y1="70044" x2="87822" y2="70044"/>
                        <a14:backgroundMark x1="87467" y1="56267" x2="87467" y2="56267"/>
                        <a14:backgroundMark x1="86910" y1="53554" x2="87401" y2="55395"/>
                        <a14:backgroundMark x1="84356" y1="63822" x2="84000" y2="64267"/>
                        <a14:backgroundMark x1="86044" y1="61422" x2="85244" y2="66489"/>
                        <a14:backgroundMark x1="85422" y1="61422" x2="80800" y2="65244"/>
                        <a14:backgroundMark x1="84711" y1="61778" x2="84089" y2="63911"/>
                        <a14:backgroundMark x1="85333" y1="59556" x2="84000" y2="63200"/>
                        <a14:backgroundMark x1="84711" y1="73067" x2="84711" y2="73067"/>
                        <a14:backgroundMark x1="84978" y1="78044" x2="84978" y2="78044"/>
                        <a14:backgroundMark x1="84444" y1="78133" x2="85333" y2="7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96" t="62187" r="3156" b="20011"/>
          <a:stretch/>
        </p:blipFill>
        <p:spPr bwMode="auto">
          <a:xfrm>
            <a:off x="10677939" y="2368458"/>
            <a:ext cx="260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E28A89F-A9E7-4A09-0F1F-4DC0CFA0B6A8}"/>
              </a:ext>
            </a:extLst>
          </p:cNvPr>
          <p:cNvSpPr txBox="1"/>
          <p:nvPr/>
        </p:nvSpPr>
        <p:spPr>
          <a:xfrm>
            <a:off x="8743671" y="3408381"/>
            <a:ext cx="874371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검 유닛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504F88-B04A-302D-03BB-B67FBC964B84}"/>
              </a:ext>
            </a:extLst>
          </p:cNvPr>
          <p:cNvSpPr txBox="1"/>
          <p:nvPr/>
        </p:nvSpPr>
        <p:spPr>
          <a:xfrm>
            <a:off x="10098718" y="3412189"/>
            <a:ext cx="874371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도끼 유닛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48" name="Picture 12" descr="How to Create a Low Poly Sword in 3DS Max: Part 1 | Envato Tuts+">
            <a:extLst>
              <a:ext uri="{FF2B5EF4-FFF2-40B4-BE49-F238E27FC236}">
                <a16:creationId xmlns:a16="http://schemas.microsoft.com/office/drawing/2014/main" id="{A622C1DB-D1B6-BA7B-F681-D53E350241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03" b="61565" l="7412" r="72706">
                        <a14:foregroundMark x1="70588" y1="12245" x2="70588" y2="12245"/>
                        <a14:foregroundMark x1="72706" y1="10034" x2="72706" y2="10034"/>
                        <a14:foregroundMark x1="16353" y1="54422" x2="16353" y2="54422"/>
                        <a14:foregroundMark x1="17059" y1="54082" x2="16824" y2="54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965" b="31497"/>
          <a:stretch/>
        </p:blipFill>
        <p:spPr bwMode="auto">
          <a:xfrm rot="17910697" flipH="1">
            <a:off x="8511472" y="2133699"/>
            <a:ext cx="1247432" cy="9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9AC13C2D-05F5-195F-A2EA-D1A0F5852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6444" l="58756" r="92356">
                        <a14:foregroundMark x1="72089" y1="14933" x2="72089" y2="14933"/>
                        <a14:foregroundMark x1="77244" y1="9511" x2="77244" y2="9511"/>
                        <a14:foregroundMark x1="91111" y1="66844" x2="91111" y2="66844"/>
                        <a14:foregroundMark x1="82133" y1="92000" x2="82133" y2="92000"/>
                        <a14:foregroundMark x1="64889" y1="91289" x2="64889" y2="91289"/>
                        <a14:foregroundMark x1="67200" y1="92978" x2="67200" y2="92978"/>
                        <a14:foregroundMark x1="80889" y1="96533" x2="80889" y2="96533"/>
                        <a14:foregroundMark x1="78133" y1="8000" x2="78133" y2="8000"/>
                        <a14:foregroundMark x1="71556" y1="8533" x2="71556" y2="8533"/>
                        <a14:foregroundMark x1="85778" y1="52089" x2="85956" y2="55111"/>
                        <a14:foregroundMark x1="86489" y1="56533" x2="86756" y2="56622"/>
                        <a14:foregroundMark x1="87022" y1="57689" x2="86933" y2="55822"/>
                        <a14:foregroundMark x1="87200" y1="56800" x2="86756" y2="53778"/>
                        <a14:foregroundMark x1="86222" y1="52978" x2="86667" y2="53689"/>
                        <a14:foregroundMark x1="86578" y1="77422" x2="86578" y2="77422"/>
                        <a14:foregroundMark x1="86489" y1="76889" x2="86489" y2="76889"/>
                        <a14:foregroundMark x1="86222" y1="76889" x2="86222" y2="76889"/>
                        <a14:foregroundMark x1="84978" y1="76533" x2="84978" y2="76533"/>
                        <a14:foregroundMark x1="85689" y1="76889" x2="85689" y2="76889"/>
                        <a14:backgroundMark x1="87733" y1="57511" x2="87733" y2="57511"/>
                        <a14:backgroundMark x1="87822" y1="70044" x2="87822" y2="70044"/>
                        <a14:backgroundMark x1="87467" y1="56267" x2="87467" y2="56267"/>
                        <a14:backgroundMark x1="86910" y1="53554" x2="87401" y2="55395"/>
                        <a14:backgroundMark x1="84356" y1="63822" x2="84000" y2="64267"/>
                        <a14:backgroundMark x1="86044" y1="61422" x2="85244" y2="66489"/>
                        <a14:backgroundMark x1="85422" y1="61422" x2="80800" y2="65244"/>
                        <a14:backgroundMark x1="84711" y1="61778" x2="84089" y2="63911"/>
                        <a14:backgroundMark x1="85333" y1="59556" x2="84000" y2="63200"/>
                        <a14:backgroundMark x1="84711" y1="73067" x2="84711" y2="73067"/>
                        <a14:backgroundMark x1="84978" y1="78044" x2="84978" y2="78044"/>
                        <a14:backgroundMark x1="84444" y1="78133" x2="85333" y2="7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296" t="62187" r="3156" b="20011"/>
          <a:stretch/>
        </p:blipFill>
        <p:spPr bwMode="auto">
          <a:xfrm>
            <a:off x="9322892" y="2368458"/>
            <a:ext cx="26095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육각형 10">
            <a:extLst>
              <a:ext uri="{FF2B5EF4-FFF2-40B4-BE49-F238E27FC236}">
                <a16:creationId xmlns:a16="http://schemas.microsoft.com/office/drawing/2014/main" id="{308F0DE9-2826-787D-46B8-9ED083242062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B34910-95E2-9360-B999-B4FE98B36615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746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661B5-BEA0-ADC8-57A7-CBDDB8162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0B405BBD-DE90-B6CC-D3D9-F77591AEB718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CAF4A-4725-9ACE-9696-7ACE9286079C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오브젝트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A3ED9-48CF-FE5E-B52E-A2A02DF403C0}"/>
              </a:ext>
            </a:extLst>
          </p:cNvPr>
          <p:cNvSpPr txBox="1"/>
          <p:nvPr/>
        </p:nvSpPr>
        <p:spPr>
          <a:xfrm>
            <a:off x="1602525" y="1528616"/>
            <a:ext cx="56650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이동한 타일의 오브젝트에 따라 이벤트가 발생합니다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42F1AE8-4F62-1A3F-0F15-744065C8B432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8EB659-6956-DEFA-7FDC-88F2896CABA2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C41104-09A4-ABA3-29A8-D18E0111BE72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78A5CA2-0EA8-67A7-9121-F2D99ABCC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699793"/>
              </p:ext>
            </p:extLst>
          </p:nvPr>
        </p:nvGraphicFramePr>
        <p:xfrm>
          <a:off x="1928305" y="1851633"/>
          <a:ext cx="7377619" cy="23346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272">
                  <a:extLst>
                    <a:ext uri="{9D8B030D-6E8A-4147-A177-3AD203B41FA5}">
                      <a16:colId xmlns:a16="http://schemas.microsoft.com/office/drawing/2014/main" val="3913237268"/>
                    </a:ext>
                  </a:extLst>
                </a:gridCol>
                <a:gridCol w="6015347">
                  <a:extLst>
                    <a:ext uri="{9D8B030D-6E8A-4147-A177-3AD203B41FA5}">
                      <a16:colId xmlns:a16="http://schemas.microsoft.com/office/drawing/2014/main" val="2330093171"/>
                    </a:ext>
                  </a:extLst>
                </a:gridCol>
              </a:tblGrid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Noto Sans KR Bold" panose="020B0200000000000000" pitchFamily="50" charset="-127"/>
                          <a:ea typeface="Noto Sans KR Bold" panose="020B0200000000000000" pitchFamily="50" charset="-127"/>
                        </a:rPr>
                        <a:t>이벤트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27217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적 유닛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해당 유닛과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전투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3306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중립 유닛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해당 유닛을 플레이어 유닛으로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합류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 시킵니다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499445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숫자 주사위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해당 숫자 주사위를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획득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41602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업그레이드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해당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업그레이드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를 진행합니다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487162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모든 유닛이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회복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891739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유닛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숫자 주사위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업그레이드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회복 중 랜덤으로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개 등장하며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, 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개를 선택하여 획득합니다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033535"/>
                  </a:ext>
                </a:extLst>
              </a:tr>
              <a:tr h="28997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포탈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랜덤한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 완료 타일로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순간이동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합니다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oto Sans KR Regular" panose="020B0200000000000000" pitchFamily="50" charset="-127"/>
                          <a:ea typeface="Noto Sans KR Regular" panose="020B0200000000000000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oto Sans KR Regular" panose="020B0200000000000000" pitchFamily="50" charset="-127"/>
                        <a:ea typeface="Noto Sans KR Regula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A2A2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40557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7BA41AE4-9C9B-F119-A749-D02CB547C4B5}"/>
              </a:ext>
            </a:extLst>
          </p:cNvPr>
          <p:cNvSpPr txBox="1"/>
          <p:nvPr/>
        </p:nvSpPr>
        <p:spPr>
          <a:xfrm>
            <a:off x="1928305" y="4236171"/>
            <a:ext cx="5665050" cy="23929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※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 별 상세 내용은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03.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 항목에서 서술합니다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374B86-4A3B-1EE4-F9DB-4364C3C10551}"/>
              </a:ext>
            </a:extLst>
          </p:cNvPr>
          <p:cNvSpPr txBox="1"/>
          <p:nvPr/>
        </p:nvSpPr>
        <p:spPr>
          <a:xfrm>
            <a:off x="1602527" y="4794913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오브젝트 생성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1FD80F-2479-1C8D-F978-A38EF6C2768A}"/>
              </a:ext>
            </a:extLst>
          </p:cNvPr>
          <p:cNvSpPr txBox="1"/>
          <p:nvPr/>
        </p:nvSpPr>
        <p:spPr>
          <a:xfrm>
            <a:off x="1602525" y="5139041"/>
            <a:ext cx="6560402" cy="7707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미확인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확인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로 변경될 때마다 확률에 의하여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오브젝트는 확률에 의해 생성되지 않을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 생성 확률은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‘</a:t>
            </a:r>
            <a:r>
              <a:rPr lang="en-US" altLang="ko-KR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Object_Prob_Table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’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을 참조합니다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4733F32A-2FCE-A3EE-41FB-1A1FD165F70F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74B5D195-3295-B6F6-B056-2AE754BC249F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447B85-AA66-AB1C-4EAB-86DE28DA9857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3FC266-2A51-8847-1CF2-07913F7795F7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426FD859-6B96-FF59-E5AD-79ECB26368B3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B5B9AC22-FE81-87F7-ED7B-4BB44E907083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FAF288BF-A3F3-F20A-E772-BF34C70539FC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CDA50BD6-E6F9-6C29-937F-1A33D17BD2A0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711FD0-CB02-74C6-6352-0424781F0DDD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C529F0-F2C3-3380-3055-418A25088D1D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609942-74E0-B319-AA9C-F44E927F2483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949B9-18CE-831D-521D-EC49991E42AB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CD77A53E-3CD1-A522-B3DC-3A59AB6E87E6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9198D9-F130-6949-4A86-080422D06445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4D97FD9-7D51-BF14-6F02-EB9AA544D319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6BA7D-37DF-47C9-D020-876B7528610C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17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538EF-08F1-D106-1318-DD455A69C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21416488-2FC7-2384-8BF9-F6A038DA0D5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95EA0-A149-A21C-0ED4-A3426FD0E83E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전투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491A8-E6D5-0359-FC4F-4CBB9EFF40EB}"/>
              </a:ext>
            </a:extLst>
          </p:cNvPr>
          <p:cNvSpPr txBox="1"/>
          <p:nvPr/>
        </p:nvSpPr>
        <p:spPr>
          <a:xfrm>
            <a:off x="1602525" y="1528616"/>
            <a:ext cx="5665050" cy="127335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이동한 타일에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 있는 경우 해당 유닛들과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진행합니다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 시 해당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], 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유닛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], 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 유닛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외 나머지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], 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는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모두 비활성화 되어 보이지 않게 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 시 해당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을 확대하여 보여줍니다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전투는 자동으로 진행됩니다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56A8B44-2CDD-848B-AFFE-FEF28E2C1435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BCBD007-DD85-88C4-1ADD-5C18803FF6AE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B8EAE-C447-1352-84F4-05291BA2040E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DA5F43E3-F458-7229-B0C7-A5ECDAEE4CCE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B598B8E9-CE44-41AF-19BE-DF8CB891837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E3A12-70CA-CFA0-F636-16E1B6EC0575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4C012-1E3A-8E81-414C-025CAD9628C0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C3DCD751-A95B-7B6F-8782-55959336092C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67F267BC-5F9A-C4FC-A9A1-3D1893F7A642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D4729AFF-1C3D-0E44-026B-F53B52F5B8FA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DEA8FE4A-102A-D33F-1FCB-8A9638018B6A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2C0D14-D09D-3B62-1F44-A3EABA0B82DC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2DB99-6028-BA4C-EEA1-40EF500A7C2C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DE4278-3E80-67AF-2932-470A9C48A7FB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31437E-DEE4-8F0B-E72F-1F1DDD7D37B5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8DEE6BB8-B726-3168-8BC7-B52B05D223E0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5697C6-D2D3-115E-F821-6B0CFCC56DF7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E2EB6A9F-C94E-69E9-2A2A-B47A5062192E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D6E42-9E69-B6A1-3470-F93D9E6A9A0A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25D949-628C-C6AC-75DD-45C114517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900"/>
            <a:ext cx="2987298" cy="6041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3CC6D-99E7-A421-CF0E-23115DE3CA3D}"/>
              </a:ext>
            </a:extLst>
          </p:cNvPr>
          <p:cNvSpPr txBox="1"/>
          <p:nvPr/>
        </p:nvSpPr>
        <p:spPr>
          <a:xfrm>
            <a:off x="1602525" y="3146101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전투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99C4CA-5674-23F2-5D88-6C7551882460}"/>
              </a:ext>
            </a:extLst>
          </p:cNvPr>
          <p:cNvSpPr txBox="1"/>
          <p:nvPr/>
        </p:nvSpPr>
        <p:spPr>
          <a:xfrm>
            <a:off x="1602523" y="3490229"/>
            <a:ext cx="5665050" cy="84073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 유닛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처치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경험치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획득합니다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모든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 유닛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사망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승리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모든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유닛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사망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 오버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58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249B-B23E-C5DE-6353-097C628A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C0376A89-CB87-5C95-C893-8070AC519712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3FDBE07-F314-ECA0-5758-21810A855257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17473E-C919-1435-7B1C-933E2ACE83FB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2E992-4E4E-371E-D432-10B47E00DC9E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A7FDFEB5-AC94-59E8-3808-3A7428D79A43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D75CF43F-E68C-B56D-B4AD-6717E2B76AF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46E168-B724-5FB0-A3FD-CE7631EADB83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8329E-BB78-6ED7-9CEA-178506D6E477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4FCBBEF1-48EF-7BAC-91DC-8255E110DD3C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5E50202D-BB0E-AEF7-42B7-624D629B6646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602E6C1A-12ED-BC5D-D9E0-238B0A93675A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D9FAE6E4-FFE6-C4A3-CB8F-C3C429E2A4BB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2B0872-EB27-A32D-09E7-A6B863706023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1D6166-6C92-FBE0-E9A9-68DE2E988534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932972-FC7A-6CD1-6B97-C977747396E1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7DD9F2-55AD-2EA3-6718-B3BFFEFC5DC8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1F8A2A4A-F1B1-593F-8F0D-C152898698A0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0F4DC7-DF54-29B2-6F55-BAC7879A43C8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4A341B31-0F00-6CA4-9BD8-9A07DF217729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984E4-09E1-419C-C875-D29D693FC8F3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196" name="그림 195">
            <a:extLst>
              <a:ext uri="{FF2B5EF4-FFF2-40B4-BE49-F238E27FC236}">
                <a16:creationId xmlns:a16="http://schemas.microsoft.com/office/drawing/2014/main" id="{F7E7B255-C2E7-66AF-C6D5-02BF62103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2527" y="1420954"/>
            <a:ext cx="9309755" cy="47937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50543C-5CD1-7C5E-83D2-1FF55CECBCCF}"/>
              </a:ext>
            </a:extLst>
          </p:cNvPr>
          <p:cNvSpPr txBox="1"/>
          <p:nvPr/>
        </p:nvSpPr>
        <p:spPr>
          <a:xfrm>
            <a:off x="1602527" y="11082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유닛 전투 </a:t>
            </a:r>
            <a:r>
              <a:rPr lang="ko-KR" altLang="en-US" sz="20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매커니즘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A94CE-32C5-387F-E75E-22E91FF9A526}"/>
              </a:ext>
            </a:extLst>
          </p:cNvPr>
          <p:cNvSpPr txBox="1"/>
          <p:nvPr/>
        </p:nvSpPr>
        <p:spPr>
          <a:xfrm>
            <a:off x="580416" y="5680400"/>
            <a:ext cx="5227120" cy="98103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28600" indent="-228600">
              <a:lnSpc>
                <a:spcPct val="120000"/>
              </a:lnSpc>
              <a:spcAft>
                <a:spcPts val="200"/>
              </a:spcAft>
              <a:buAutoNum type="arabicParenR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 시 은신 상태이며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최초 공격 시 은신이 해제됨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28600" indent="-228600">
              <a:lnSpc>
                <a:spcPct val="120000"/>
              </a:lnSpc>
              <a:spcAft>
                <a:spcPts val="200"/>
              </a:spcAft>
              <a:buAutoNum type="arabicParenR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은신 상태의 유닛은 타겟팅 불가능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28600" indent="-228600">
              <a:lnSpc>
                <a:spcPct val="120000"/>
              </a:lnSpc>
              <a:spcAft>
                <a:spcPts val="200"/>
              </a:spcAft>
              <a:buAutoNum type="arabicParenR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가장 낮은 체력의 유닛이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2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기 이상인 경우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더 가까운 유닛을 먼저 타겟팅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28600" indent="-228600">
              <a:lnSpc>
                <a:spcPct val="120000"/>
              </a:lnSpc>
              <a:spcAft>
                <a:spcPts val="200"/>
              </a:spcAft>
              <a:buAutoNum type="arabicParenR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공격력 만큼 생명력을 회복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공격 속도마다 치료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즉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공격이 치료로 대입됨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495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845DE-EE05-6DD9-E925-BDD9FB3A3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2A5ECF72-C11B-B4F7-AC11-CFE6908F31D5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B243FB-5F64-DF17-F16E-6F24D003E916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F88BF-7D34-3200-CB52-218A7D955FC4}"/>
              </a:ext>
            </a:extLst>
          </p:cNvPr>
          <p:cNvSpPr txBox="1"/>
          <p:nvPr/>
        </p:nvSpPr>
        <p:spPr>
          <a:xfrm>
            <a:off x="1602525" y="1528616"/>
            <a:ext cx="7946828" cy="105175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업그레이드를 통해 유닛을 타입 별로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할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즉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업그레이드는 유닛의 레벨업을 의미하며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경험치는 존재하지 않습니다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합류하는 유닛에게도 동일하게 적용됩니다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현황은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설정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눌러 확인 할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C8DFF1-2A43-BE7F-6F62-4B773B19DFE0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AB9A07-A9B9-9574-2D03-B5961824F9E6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B0D06C-2A91-78F2-3417-38B8839C5266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290EEB4E-56B9-5B33-ECEB-CA5F9462FC51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7CE0C04B-F53A-5B82-68E3-6B19C91C13B0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58053-7CB4-6C18-0A42-14035E0B8884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20A4F3-C655-A954-84D5-133FAB911CCA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0C61F1C0-7FAF-2687-92DA-63EBBC7E5801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E50CA84A-7CA2-3080-6D9E-D8EF84F2E3C5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41AAC4F4-1336-72FF-70F2-41F75E054900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893C66AA-5EAA-25DC-8E47-23FDF9B043DC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7B6FE1-09D6-5084-66A7-FB2822D83055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8D4A96-5DF7-67B5-F770-AAC0E853B87B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E22DA-35CE-4675-F721-A01B5A2DC749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1D953A-F174-2A17-1CA2-842556E52801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E31377FC-7BCB-B762-5B6E-16CF85564E80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E8364-3150-D529-FF49-A133F4F92B76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7" name="그림 17">
            <a:extLst>
              <a:ext uri="{FF2B5EF4-FFF2-40B4-BE49-F238E27FC236}">
                <a16:creationId xmlns:a16="http://schemas.microsoft.com/office/drawing/2014/main" id="{CF2B112B-43EB-5B2D-9A57-B6D896C48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573" y="1557789"/>
            <a:ext cx="2072195" cy="41907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E1CFDD-30F8-D4C2-ABCC-62E05C3F590A}"/>
              </a:ext>
            </a:extLst>
          </p:cNvPr>
          <p:cNvSpPr txBox="1"/>
          <p:nvPr/>
        </p:nvSpPr>
        <p:spPr>
          <a:xfrm>
            <a:off x="7562692" y="5898551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E241A4-FC3A-3BCC-2633-C6004EC3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9387" y="1566342"/>
            <a:ext cx="2072195" cy="4190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659D93-72AF-94A9-ACD7-587CF6062666}"/>
              </a:ext>
            </a:extLst>
          </p:cNvPr>
          <p:cNvSpPr txBox="1"/>
          <p:nvPr/>
        </p:nvSpPr>
        <p:spPr>
          <a:xfrm>
            <a:off x="9921507" y="5901648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오브젝트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6D244-68B4-48A4-7FD8-B3D9CDBB3691}"/>
              </a:ext>
            </a:extLst>
          </p:cNvPr>
          <p:cNvSpPr txBox="1"/>
          <p:nvPr/>
        </p:nvSpPr>
        <p:spPr>
          <a:xfrm>
            <a:off x="10881407" y="2346745"/>
            <a:ext cx="1016794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방패 유닛</a:t>
            </a:r>
            <a:b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1F95E2D-4445-34E6-262E-6B5067FCD05D}"/>
              </a:ext>
            </a:extLst>
          </p:cNvPr>
          <p:cNvSpPr/>
          <p:nvPr/>
        </p:nvSpPr>
        <p:spPr>
          <a:xfrm>
            <a:off x="10493264" y="2346745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3B5460-05F4-451F-7072-16AE9553B002}"/>
              </a:ext>
            </a:extLst>
          </p:cNvPr>
          <p:cNvSpPr txBox="1"/>
          <p:nvPr/>
        </p:nvSpPr>
        <p:spPr>
          <a:xfrm>
            <a:off x="1602527" y="2924502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EFBFA-2607-35A7-CBF7-3A81163A5D8B}"/>
              </a:ext>
            </a:extLst>
          </p:cNvPr>
          <p:cNvSpPr txBox="1"/>
          <p:nvPr/>
        </p:nvSpPr>
        <p:spPr>
          <a:xfrm>
            <a:off x="1602525" y="3268630"/>
            <a:ext cx="7946828" cy="80765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시 등장하는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통해 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 이동을 통해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오브젝트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획득하여 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타일에 있는 업그레이드 오브젝트는 각 업그레이드 종류 별로 등장합니다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3DCC97-460A-AE8C-7BA9-80F6DA2E82D9}"/>
              </a:ext>
            </a:extLst>
          </p:cNvPr>
          <p:cNvSpPr txBox="1"/>
          <p:nvPr/>
        </p:nvSpPr>
        <p:spPr>
          <a:xfrm>
            <a:off x="1602525" y="4425826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 종류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BE210E-6079-9DFF-D828-266AEDB20774}"/>
              </a:ext>
            </a:extLst>
          </p:cNvPr>
          <p:cNvSpPr txBox="1"/>
          <p:nvPr/>
        </p:nvSpPr>
        <p:spPr>
          <a:xfrm>
            <a:off x="1602525" y="4759305"/>
            <a:ext cx="7946828" cy="55726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종류와 동일하게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별 최대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Lv.10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까지 업그레이드 할 수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4EF033EC-6F12-7860-6A4A-0B15E85B42A7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769342-42F6-DC60-70C4-69D8FC777A2C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918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E37F4-847E-ED2E-1EF4-ADECA960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631B2D34-2FC0-4829-B942-61FC7DED3436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E9CF50-8530-180B-5067-285A8F7420DD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레벨업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5784D-7ED6-2A47-6FBF-2369F746E065}"/>
              </a:ext>
            </a:extLst>
          </p:cNvPr>
          <p:cNvSpPr txBox="1"/>
          <p:nvPr/>
        </p:nvSpPr>
        <p:spPr>
          <a:xfrm>
            <a:off x="1602524" y="1528616"/>
            <a:ext cx="7324659" cy="230242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 처치 시 플레이어 경험치를 획득하여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할 수 있습니다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경험치는 전투가 끝난 후 일괄 획득합니다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등장합니다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중 랜덤으로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개가 등장하며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개를 선택 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중복불가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이후 확률적으로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등장합니다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 선택지는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50%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확률로 등장합니다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 시 보상으로 모든 유닛의 생명력을 회복 시켜줍니다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생명력 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회복량은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10%, 20%, 30%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중 랜덤으로 등장합니다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차등확률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68CD2B7-9056-42F0-7C40-663626803DB6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1052D0-150A-102B-275A-65A9F3389018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6CBA7B-A5E7-E66E-2CEE-B4A4E14D1F75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2890CA04-CA0E-2619-2716-138EE8CB7644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6BD693E3-A730-DFFE-E25C-1BE9307BE5AE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F5A427-B3E9-20CC-AD06-BA093BC726EC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6C61E4-6E42-00BC-1B78-A8C98278B3BC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3CE91E54-1907-A68A-538B-DAFFCBC23032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C40655FF-FD40-AC49-6C1D-225A528CB3D2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2933927B-B6BD-AAA5-C252-7092A49A4649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5C61401D-CD16-3A5B-9F32-D9D91C1EC203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C9AB33-D42C-CC57-DB77-61C8326A9E2E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939284-49D3-5FDB-286E-1E90CA2603F2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73DA75-8026-CB0A-A506-7C8D4AAF4425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E65ADA-90DA-EFE9-8DCC-FC1C2FF0724D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5C1B9E61-F3A8-D9C9-C427-864C4137BE68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72F393-0004-8E6A-3B90-B63B77A107CB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32" name="그림 17">
            <a:extLst>
              <a:ext uri="{FF2B5EF4-FFF2-40B4-BE49-F238E27FC236}">
                <a16:creationId xmlns:a16="http://schemas.microsoft.com/office/drawing/2014/main" id="{20995735-0DA6-47D2-F1EA-C93FB8C4C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573" y="1557789"/>
            <a:ext cx="2072195" cy="419071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20B58FC5-143F-D7A6-D496-22A03C88C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9387" y="1557790"/>
            <a:ext cx="2072195" cy="42078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2EAB72-9FB8-11DC-EBCE-3804032976A5}"/>
              </a:ext>
            </a:extLst>
          </p:cNvPr>
          <p:cNvSpPr txBox="1"/>
          <p:nvPr/>
        </p:nvSpPr>
        <p:spPr>
          <a:xfrm>
            <a:off x="7562692" y="5898551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5916D-CD1D-3894-138B-8F78BBE6936E}"/>
              </a:ext>
            </a:extLst>
          </p:cNvPr>
          <p:cNvSpPr txBox="1"/>
          <p:nvPr/>
        </p:nvSpPr>
        <p:spPr>
          <a:xfrm>
            <a:off x="9921507" y="5901648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 선택지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0D42E3D-0ED2-AFEC-F8CC-C0123885DB07}"/>
              </a:ext>
            </a:extLst>
          </p:cNvPr>
          <p:cNvSpPr/>
          <p:nvPr/>
        </p:nvSpPr>
        <p:spPr>
          <a:xfrm>
            <a:off x="1472562" y="409072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04541A5-447E-E436-3CF6-0297AB2628CC}"/>
              </a:ext>
            </a:extLst>
          </p:cNvPr>
          <p:cNvSpPr/>
          <p:nvPr/>
        </p:nvSpPr>
        <p:spPr>
          <a:xfrm>
            <a:off x="2584504" y="408729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319665-D459-B09D-8341-D865686D6FE1}"/>
              </a:ext>
            </a:extLst>
          </p:cNvPr>
          <p:cNvSpPr/>
          <p:nvPr/>
        </p:nvSpPr>
        <p:spPr>
          <a:xfrm>
            <a:off x="3699824" y="408729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449BC76-2C06-25BB-4D03-6182E8BE432A}"/>
              </a:ext>
            </a:extLst>
          </p:cNvPr>
          <p:cNvSpPr/>
          <p:nvPr/>
        </p:nvSpPr>
        <p:spPr>
          <a:xfrm>
            <a:off x="4815144" y="408729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25F6FC3-B1D8-4A95-10A8-154A142634AD}"/>
              </a:ext>
            </a:extLst>
          </p:cNvPr>
          <p:cNvSpPr/>
          <p:nvPr/>
        </p:nvSpPr>
        <p:spPr>
          <a:xfrm>
            <a:off x="5930464" y="4087299"/>
            <a:ext cx="862387" cy="555712"/>
          </a:xfrm>
          <a:prstGeom prst="roundRect">
            <a:avLst>
              <a:gd name="adj" fmla="val 8667"/>
            </a:avLst>
          </a:prstGeom>
          <a:solidFill>
            <a:srgbClr val="2A2A2A"/>
          </a:solidFill>
          <a:ln>
            <a:solidFill>
              <a:srgbClr val="2A2A2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E665F8D-9E01-3CA8-CFBC-89EC03266620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2334949" y="4365155"/>
            <a:ext cx="249555" cy="3430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0290357-2DC1-C18C-997C-92BB6CBC9393}"/>
              </a:ext>
            </a:extLst>
          </p:cNvPr>
          <p:cNvSpPr txBox="1"/>
          <p:nvPr/>
        </p:nvSpPr>
        <p:spPr>
          <a:xfrm>
            <a:off x="1468403" y="4245509"/>
            <a:ext cx="862387" cy="23929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6EC764-FCF2-A2ED-EC96-AA0691DD4E3D}"/>
              </a:ext>
            </a:extLst>
          </p:cNvPr>
          <p:cNvSpPr txBox="1"/>
          <p:nvPr/>
        </p:nvSpPr>
        <p:spPr>
          <a:xfrm>
            <a:off x="2582034" y="4134709"/>
            <a:ext cx="862387" cy="4608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경험치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일괄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획득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9A71525-B23B-AC2D-B0E8-31B71490F19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446891" y="4365155"/>
            <a:ext cx="252933" cy="0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E13E94F-4ABF-22DE-0CAE-905315371D0D}"/>
              </a:ext>
            </a:extLst>
          </p:cNvPr>
          <p:cNvSpPr txBox="1"/>
          <p:nvPr/>
        </p:nvSpPr>
        <p:spPr>
          <a:xfrm>
            <a:off x="3699824" y="4245509"/>
            <a:ext cx="862387" cy="23929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레벨업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3C8BE8E-7885-1FB2-E779-648587E750A6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4562211" y="4365155"/>
            <a:ext cx="252933" cy="0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D7F977-74CE-707A-4FE6-23B486BCD2C5}"/>
              </a:ext>
            </a:extLst>
          </p:cNvPr>
          <p:cNvSpPr txBox="1"/>
          <p:nvPr/>
        </p:nvSpPr>
        <p:spPr>
          <a:xfrm>
            <a:off x="4815144" y="4134709"/>
            <a:ext cx="862387" cy="4608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선택지 등장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ADE110C-0F9C-5211-A28A-2C7C79683084}"/>
              </a:ext>
            </a:extLst>
          </p:cNvPr>
          <p:cNvCxnSpPr>
            <a:cxnSpLocks/>
            <a:stCxn id="59" idx="3"/>
            <a:endCxn id="34" idx="1"/>
          </p:cNvCxnSpPr>
          <p:nvPr/>
        </p:nvCxnSpPr>
        <p:spPr>
          <a:xfrm>
            <a:off x="5677531" y="4365155"/>
            <a:ext cx="252933" cy="0"/>
          </a:xfrm>
          <a:prstGeom prst="straightConnector1">
            <a:avLst/>
          </a:prstGeom>
          <a:ln>
            <a:solidFill>
              <a:srgbClr val="2A2A2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1C500C1-A250-DB4D-30AC-5B513EE2FAE9}"/>
              </a:ext>
            </a:extLst>
          </p:cNvPr>
          <p:cNvSpPr txBox="1"/>
          <p:nvPr/>
        </p:nvSpPr>
        <p:spPr>
          <a:xfrm>
            <a:off x="5601676" y="4172932"/>
            <a:ext cx="404641" cy="17164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en-US" altLang="ko-KR" sz="8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50%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AE4289-40DB-F8D5-CE8C-D6E95EC7E967}"/>
              </a:ext>
            </a:extLst>
          </p:cNvPr>
          <p:cNvSpPr txBox="1"/>
          <p:nvPr/>
        </p:nvSpPr>
        <p:spPr>
          <a:xfrm>
            <a:off x="5930464" y="4134709"/>
            <a:ext cx="862387" cy="4608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광고 시청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선택지 등장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2DC1D5B4-072A-3509-4AB5-19D3B7DB7042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06EAB-F2B4-8C82-BDF0-C92F9F2723CA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356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A199-8512-48CE-23CC-53F5DCA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4A4CABDE-6465-4460-BFF3-0A5F124C01E6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B70DB-A484-F0FB-25F3-59F1AA3929E6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CB4C3-B640-04F1-31D9-040C8DDFB884}"/>
              </a:ext>
            </a:extLst>
          </p:cNvPr>
          <p:cNvSpPr txBox="1"/>
          <p:nvPr/>
        </p:nvSpPr>
        <p:spPr>
          <a:xfrm>
            <a:off x="1602524" y="1528616"/>
            <a:ext cx="7324659" cy="105175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 중 모든 플레이어 유닛이 사망 시 게임 오버됩니다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 오버 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결과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UI]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출력됩니다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 오버 시 플레이어 레벨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&amp;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경험치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업그레이드가 모두 초기화 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결과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를 닫으면 레벨이 다시 셋팅 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93A0562B-28BF-419A-AAAF-BE09658F9807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CCD382-AF4F-5BD4-353F-1A3B1E70E47C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8956A2-BE6F-5188-731C-E0D73897A2C5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58E2F35A-EAA2-D0D0-F8E7-D04E3C28A046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육각형 14">
            <a:extLst>
              <a:ext uri="{FF2B5EF4-FFF2-40B4-BE49-F238E27FC236}">
                <a16:creationId xmlns:a16="http://schemas.microsoft.com/office/drawing/2014/main" id="{17E1FD48-5876-78AD-0232-A73B7349170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90E5B5-9482-7A12-7B6E-EB3274E91613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04B0CC-68C6-C0E5-CAFC-AB3E40B07F6B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D3701D76-A32E-C7F3-D190-C3EB0F7DE8D0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7BC306F0-61A2-C174-0274-B72678357E09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육각형 23">
            <a:extLst>
              <a:ext uri="{FF2B5EF4-FFF2-40B4-BE49-F238E27FC236}">
                <a16:creationId xmlns:a16="http://schemas.microsoft.com/office/drawing/2014/main" id="{F9032768-2938-7D37-9776-EBB1CF3DF5F5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2FF26F05-A76A-09B8-9D95-2428986F590F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6941C-CF6D-2AF3-FBD9-FD8FC1A17F66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33B0EA-36AC-D72F-DE69-9F526DE9A41D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9F8266-BE15-8390-E775-F5E3717D7581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7E50A6-5CCC-6DB5-E3A4-B5BEA25C7A50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CF0970ED-2760-D53E-A7C8-C68A16D90A53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141D6-9B2D-7CCF-C4DA-84A0B21031CC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27A90DA0-6C34-18D2-D082-DF67B9E1E317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0CC9B-E9D0-4383-1395-0FBB9F683F48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63" name="그림 17">
            <a:extLst>
              <a:ext uri="{FF2B5EF4-FFF2-40B4-BE49-F238E27FC236}">
                <a16:creationId xmlns:a16="http://schemas.microsoft.com/office/drawing/2014/main" id="{5DE8B05A-ABF4-120E-0424-160A72D43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0420" y="1561975"/>
            <a:ext cx="2066138" cy="419526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E06B072-D90B-56EA-036A-EAF095BA0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9387" y="1566159"/>
            <a:ext cx="2072195" cy="419108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F10300B0-C132-76D7-44EF-8B3D32F6CAB3}"/>
              </a:ext>
            </a:extLst>
          </p:cNvPr>
          <p:cNvSpPr txBox="1"/>
          <p:nvPr/>
        </p:nvSpPr>
        <p:spPr>
          <a:xfrm>
            <a:off x="7562692" y="5898551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결과 </a:t>
            </a:r>
            <a: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UI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A6906C-D735-7ED2-AEA7-E542E3800684}"/>
              </a:ext>
            </a:extLst>
          </p:cNvPr>
          <p:cNvSpPr txBox="1"/>
          <p:nvPr/>
        </p:nvSpPr>
        <p:spPr>
          <a:xfrm>
            <a:off x="9921507" y="5901648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다시 </a:t>
            </a:r>
            <a:r>
              <a:rPr lang="ko-KR" altLang="en-US" sz="105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셋팅된</a:t>
            </a: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레벨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90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D2481-A9A0-56F8-6BF1-6D7A65A17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B87FA8A-E6BD-ECDA-121F-71F69495D80C}"/>
              </a:ext>
            </a:extLst>
          </p:cNvPr>
          <p:cNvSpPr txBox="1"/>
          <p:nvPr/>
        </p:nvSpPr>
        <p:spPr>
          <a:xfrm>
            <a:off x="5683521" y="6521234"/>
            <a:ext cx="82495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HEXAGON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93234E1-7055-5356-5123-7EDABD2E2B1A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F55CBB-E18E-2D72-836F-B2B84CC5AE19}"/>
              </a:ext>
            </a:extLst>
          </p:cNvPr>
          <p:cNvGrpSpPr/>
          <p:nvPr/>
        </p:nvGrpSpPr>
        <p:grpSpPr>
          <a:xfrm>
            <a:off x="1131648" y="1524987"/>
            <a:ext cx="9286606" cy="3808026"/>
            <a:chOff x="1131648" y="1524987"/>
            <a:chExt cx="9286606" cy="3808026"/>
          </a:xfrm>
        </p:grpSpPr>
        <p:sp>
          <p:nvSpPr>
            <p:cNvPr id="48" name="육각형 47">
              <a:extLst>
                <a:ext uri="{FF2B5EF4-FFF2-40B4-BE49-F238E27FC236}">
                  <a16:creationId xmlns:a16="http://schemas.microsoft.com/office/drawing/2014/main" id="{8AB9A4A5-25C2-73F5-059A-0CBD7170E4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31648" y="2479060"/>
              <a:ext cx="1471110" cy="1260951"/>
            </a:xfrm>
            <a:prstGeom prst="hexagon">
              <a:avLst/>
            </a:prstGeom>
            <a:solidFill>
              <a:srgbClr val="2A2A2A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EA8065-68DA-48EB-5BE2-3B8F62C9AFF5}"/>
                </a:ext>
              </a:extLst>
            </p:cNvPr>
            <p:cNvSpPr txBox="1"/>
            <p:nvPr/>
          </p:nvSpPr>
          <p:spPr>
            <a:xfrm>
              <a:off x="2912102" y="2783582"/>
              <a:ext cx="1953149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오브젝트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FBF14B-9A55-D633-25EB-4BA77B331240}"/>
                </a:ext>
              </a:extLst>
            </p:cNvPr>
            <p:cNvSpPr txBox="1"/>
            <p:nvPr/>
          </p:nvSpPr>
          <p:spPr>
            <a:xfrm>
              <a:off x="1440992" y="2647871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716E2F4-0431-9CB6-8039-5470AD776D04}"/>
                </a:ext>
              </a:extLst>
            </p:cNvPr>
            <p:cNvGrpSpPr/>
            <p:nvPr/>
          </p:nvGrpSpPr>
          <p:grpSpPr>
            <a:xfrm>
              <a:off x="5600911" y="1524987"/>
              <a:ext cx="1847354" cy="719958"/>
              <a:chOff x="6872448" y="868297"/>
              <a:chExt cx="1847354" cy="719958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CBA52F0-2327-1A2C-6D80-42239927F547}"/>
                  </a:ext>
                </a:extLst>
              </p:cNvPr>
              <p:cNvSpPr txBox="1"/>
              <p:nvPr/>
            </p:nvSpPr>
            <p:spPr>
              <a:xfrm>
                <a:off x="7027940" y="868297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01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29B814DB-80D7-B91C-FA4B-3193D021492D}"/>
                  </a:ext>
                </a:extLst>
              </p:cNvPr>
              <p:cNvSpPr/>
              <p:nvPr/>
            </p:nvSpPr>
            <p:spPr>
              <a:xfrm>
                <a:off x="6872448" y="127750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36F3F684-B8D1-BA35-EDE1-4DC8AD72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3583" y="127750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098530D-8415-0D01-331C-8683268281FC}"/>
                  </a:ext>
                </a:extLst>
              </p:cNvPr>
              <p:cNvSpPr txBox="1"/>
              <p:nvPr/>
            </p:nvSpPr>
            <p:spPr>
              <a:xfrm>
                <a:off x="7887151" y="1001647"/>
                <a:ext cx="832651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적 유닛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81B0BCE-D512-782A-AB26-8906A6DD8C01}"/>
                </a:ext>
              </a:extLst>
            </p:cNvPr>
            <p:cNvGrpSpPr/>
            <p:nvPr/>
          </p:nvGrpSpPr>
          <p:grpSpPr>
            <a:xfrm>
              <a:off x="5600911" y="2554343"/>
              <a:ext cx="2072735" cy="719958"/>
              <a:chOff x="6893583" y="1891432"/>
              <a:chExt cx="2072735" cy="719958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D37A4E4-98E4-BE90-4E15-05A4F3CBD22E}"/>
                  </a:ext>
                </a:extLst>
              </p:cNvPr>
              <p:cNvSpPr txBox="1"/>
              <p:nvPr/>
            </p:nvSpPr>
            <p:spPr>
              <a:xfrm>
                <a:off x="7049075" y="1891432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02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BE1BFDED-F0E6-9A9D-ADDE-4BEBB3D0F10D}"/>
                  </a:ext>
                </a:extLst>
              </p:cNvPr>
              <p:cNvSpPr/>
              <p:nvPr/>
            </p:nvSpPr>
            <p:spPr>
              <a:xfrm>
                <a:off x="6893583" y="2300641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D20178F2-2280-9616-A5F3-4EE1D02B7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2300642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811F641-20C0-A119-3D82-A3F4E23B9BB2}"/>
                  </a:ext>
                </a:extLst>
              </p:cNvPr>
              <p:cNvSpPr txBox="1"/>
              <p:nvPr/>
            </p:nvSpPr>
            <p:spPr>
              <a:xfrm>
                <a:off x="7908286" y="2024782"/>
                <a:ext cx="1058032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중립 유닛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E724C5B-B703-C932-F64A-B2E2B42706B1}"/>
                </a:ext>
              </a:extLst>
            </p:cNvPr>
            <p:cNvGrpSpPr/>
            <p:nvPr/>
          </p:nvGrpSpPr>
          <p:grpSpPr>
            <a:xfrm>
              <a:off x="5600911" y="3583699"/>
              <a:ext cx="2298118" cy="719958"/>
              <a:chOff x="6893583" y="2911594"/>
              <a:chExt cx="2298118" cy="71995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CA346D5-40A5-0419-E45E-5B69F4F873E0}"/>
                  </a:ext>
                </a:extLst>
              </p:cNvPr>
              <p:cNvSpPr txBox="1"/>
              <p:nvPr/>
            </p:nvSpPr>
            <p:spPr>
              <a:xfrm>
                <a:off x="7049075" y="2911594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03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585FA8EC-8079-E06F-3837-1E3AB601EA50}"/>
                  </a:ext>
                </a:extLst>
              </p:cNvPr>
              <p:cNvSpPr/>
              <p:nvPr/>
            </p:nvSpPr>
            <p:spPr>
              <a:xfrm>
                <a:off x="6893583" y="3320803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FA2A4FB7-733B-EE89-8212-CC2638CB5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3320804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124AE7A-CB5B-5038-8673-54FEC68995F5}"/>
                  </a:ext>
                </a:extLst>
              </p:cNvPr>
              <p:cNvSpPr txBox="1"/>
              <p:nvPr/>
            </p:nvSpPr>
            <p:spPr>
              <a:xfrm>
                <a:off x="7908286" y="3044944"/>
                <a:ext cx="1283415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숫자 주사위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A7DA713-ECAA-21CB-8330-0AF45AE9D125}"/>
                </a:ext>
              </a:extLst>
            </p:cNvPr>
            <p:cNvGrpSpPr/>
            <p:nvPr/>
          </p:nvGrpSpPr>
          <p:grpSpPr>
            <a:xfrm>
              <a:off x="8843732" y="1524987"/>
              <a:ext cx="1574522" cy="719958"/>
              <a:chOff x="6893583" y="3931146"/>
              <a:chExt cx="1574522" cy="719958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34B07B6-5DEB-5F37-A9FB-0210AB4D4FA8}"/>
                  </a:ext>
                </a:extLst>
              </p:cNvPr>
              <p:cNvSpPr txBox="1"/>
              <p:nvPr/>
            </p:nvSpPr>
            <p:spPr>
              <a:xfrm>
                <a:off x="7049075" y="3931146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05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FD7727C2-809F-E7E7-9CFD-3E969DCB378B}"/>
                  </a:ext>
                </a:extLst>
              </p:cNvPr>
              <p:cNvSpPr/>
              <p:nvPr/>
            </p:nvSpPr>
            <p:spPr>
              <a:xfrm>
                <a:off x="6893583" y="4340355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12BA62E2-E2C1-F70B-ABF3-E948ACFDA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4340356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6B3766B-78CB-D4C1-CC7D-E54F7B8D4F78}"/>
                  </a:ext>
                </a:extLst>
              </p:cNvPr>
              <p:cNvSpPr txBox="1"/>
              <p:nvPr/>
            </p:nvSpPr>
            <p:spPr>
              <a:xfrm>
                <a:off x="7908286" y="4064496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회복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CC3C49C-F157-1809-E7BA-C674A529F4BF}"/>
                </a:ext>
              </a:extLst>
            </p:cNvPr>
            <p:cNvGrpSpPr/>
            <p:nvPr/>
          </p:nvGrpSpPr>
          <p:grpSpPr>
            <a:xfrm>
              <a:off x="8843732" y="2554343"/>
              <a:ext cx="1574522" cy="719958"/>
              <a:chOff x="6914718" y="5011477"/>
              <a:chExt cx="1574522" cy="719958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9A705D-78E9-C33E-4757-5D354466B0B3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06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191D4791-41E4-A744-BB62-518C6C4A22A1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10EA4B3-2EEE-5FC5-2C22-861DE14E4A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B303B05-21B1-FA3F-8F1A-9D993BFB5871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상자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9483DFC-3F39-84FA-8058-2188058AE93C}"/>
                </a:ext>
              </a:extLst>
            </p:cNvPr>
            <p:cNvGrpSpPr/>
            <p:nvPr/>
          </p:nvGrpSpPr>
          <p:grpSpPr>
            <a:xfrm>
              <a:off x="8843732" y="3583699"/>
              <a:ext cx="1574522" cy="719958"/>
              <a:chOff x="6914718" y="5011477"/>
              <a:chExt cx="1574522" cy="719958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9EF364-8222-BE7F-EB99-738FBB384E68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07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B205656-E812-04E7-C765-E714B996F97F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0379BB4-5B2E-257C-41F0-675B5BF2C9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B70DA46-1E61-63D8-FE5C-2F2FE6966EE0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포탈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BAB0DD0-47BF-17F4-00B0-F1EB7C3728F2}"/>
                </a:ext>
              </a:extLst>
            </p:cNvPr>
            <p:cNvGrpSpPr/>
            <p:nvPr/>
          </p:nvGrpSpPr>
          <p:grpSpPr>
            <a:xfrm>
              <a:off x="5600911" y="4613055"/>
              <a:ext cx="3247096" cy="719958"/>
              <a:chOff x="6893583" y="2911594"/>
              <a:chExt cx="3247096" cy="71995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42C0D7B-1179-7DF9-D69E-F677F60D273B}"/>
                  </a:ext>
                </a:extLst>
              </p:cNvPr>
              <p:cNvSpPr txBox="1"/>
              <p:nvPr/>
            </p:nvSpPr>
            <p:spPr>
              <a:xfrm>
                <a:off x="7049075" y="2911594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04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4D3AC2FC-62C1-B0E3-AF30-E7312C1E6E37}"/>
                  </a:ext>
                </a:extLst>
              </p:cNvPr>
              <p:cNvSpPr/>
              <p:nvPr/>
            </p:nvSpPr>
            <p:spPr>
              <a:xfrm>
                <a:off x="6893583" y="3320803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D77590D3-ABED-3274-7290-03D21127F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3320804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57B2638-6526-07AA-203B-79AE7B643722}"/>
                  </a:ext>
                </a:extLst>
              </p:cNvPr>
              <p:cNvSpPr txBox="1"/>
              <p:nvPr/>
            </p:nvSpPr>
            <p:spPr>
              <a:xfrm>
                <a:off x="7908286" y="3044944"/>
                <a:ext cx="2232393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업그레이드 오브젝트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986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808C3-C7A9-829D-95A9-6DD3C783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8C7469F3-EA52-7741-A088-04BF3C7CBCFF}"/>
              </a:ext>
            </a:extLst>
          </p:cNvPr>
          <p:cNvSpPr/>
          <p:nvPr/>
        </p:nvSpPr>
        <p:spPr>
          <a:xfrm>
            <a:off x="-516672" y="261149"/>
            <a:ext cx="3848100" cy="1114425"/>
          </a:xfrm>
          <a:prstGeom prst="hexagon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EA4966-0DE6-E041-8A6B-0D1EB8502FE8}"/>
              </a:ext>
            </a:extLst>
          </p:cNvPr>
          <p:cNvSpPr txBox="1"/>
          <p:nvPr/>
        </p:nvSpPr>
        <p:spPr>
          <a:xfrm>
            <a:off x="5683521" y="6521234"/>
            <a:ext cx="82495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HEXAGON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712BF02-9DE2-A2B4-E149-2109718D34AC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F23BD52-1C60-8D62-69C1-3F439C95032F}"/>
              </a:ext>
            </a:extLst>
          </p:cNvPr>
          <p:cNvGrpSpPr/>
          <p:nvPr/>
        </p:nvGrpSpPr>
        <p:grpSpPr>
          <a:xfrm>
            <a:off x="1172956" y="1375572"/>
            <a:ext cx="9846086" cy="4649383"/>
            <a:chOff x="1244971" y="1770894"/>
            <a:chExt cx="9846086" cy="464938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1D2ABB-FEAD-8F0A-D11D-F60AF60BFDA7}"/>
                </a:ext>
              </a:extLst>
            </p:cNvPr>
            <p:cNvSpPr txBox="1"/>
            <p:nvPr/>
          </p:nvSpPr>
          <p:spPr>
            <a:xfrm>
              <a:off x="2372340" y="1952861"/>
              <a:ext cx="1031102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개요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53DBE1-3D65-2012-203E-36EE4F6A7B21}"/>
                </a:ext>
              </a:extLst>
            </p:cNvPr>
            <p:cNvSpPr txBox="1"/>
            <p:nvPr/>
          </p:nvSpPr>
          <p:spPr>
            <a:xfrm>
              <a:off x="1251027" y="1770894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6CA488-189E-1FE6-0FBF-47EC95347C80}"/>
                </a:ext>
              </a:extLst>
            </p:cNvPr>
            <p:cNvSpPr txBox="1"/>
            <p:nvPr/>
          </p:nvSpPr>
          <p:spPr>
            <a:xfrm>
              <a:off x="1251027" y="2708794"/>
              <a:ext cx="1519697" cy="905500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게임 소개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플레이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B43122-2AA7-0380-B40B-1798485BFFD5}"/>
                </a:ext>
              </a:extLst>
            </p:cNvPr>
            <p:cNvSpPr txBox="1"/>
            <p:nvPr/>
          </p:nvSpPr>
          <p:spPr>
            <a:xfrm>
              <a:off x="5755124" y="1952861"/>
              <a:ext cx="1492126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시스템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1C9CE6-C207-544E-E9F4-BF8280011791}"/>
                </a:ext>
              </a:extLst>
            </p:cNvPr>
            <p:cNvSpPr txBox="1"/>
            <p:nvPr/>
          </p:nvSpPr>
          <p:spPr>
            <a:xfrm>
              <a:off x="4633811" y="1770894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90C717-F874-2CF2-FC62-F808DFC0D2A1}"/>
                </a:ext>
              </a:extLst>
            </p:cNvPr>
            <p:cNvSpPr txBox="1"/>
            <p:nvPr/>
          </p:nvSpPr>
          <p:spPr>
            <a:xfrm>
              <a:off x="4633811" y="2744788"/>
              <a:ext cx="1697631" cy="3675489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타일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주사위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유닛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오브젝트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전투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업그레이드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레벨업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게임 오버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6" name="육각형 5">
              <a:extLst>
                <a:ext uri="{FF2B5EF4-FFF2-40B4-BE49-F238E27FC236}">
                  <a16:creationId xmlns:a16="http://schemas.microsoft.com/office/drawing/2014/main" id="{99E062A0-34CA-EAD0-AEA6-316C49076C31}"/>
                </a:ext>
              </a:extLst>
            </p:cNvPr>
            <p:cNvSpPr/>
            <p:nvPr/>
          </p:nvSpPr>
          <p:spPr>
            <a:xfrm>
              <a:off x="1244971" y="2642658"/>
              <a:ext cx="2254737" cy="71268"/>
            </a:xfrm>
            <a:prstGeom prst="hexagon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육각형 6">
              <a:extLst>
                <a:ext uri="{FF2B5EF4-FFF2-40B4-BE49-F238E27FC236}">
                  <a16:creationId xmlns:a16="http://schemas.microsoft.com/office/drawing/2014/main" id="{6718CD99-CFAE-0267-C65B-47C05A0CF46A}"/>
                </a:ext>
              </a:extLst>
            </p:cNvPr>
            <p:cNvSpPr/>
            <p:nvPr/>
          </p:nvSpPr>
          <p:spPr>
            <a:xfrm>
              <a:off x="4633811" y="2646834"/>
              <a:ext cx="2254737" cy="71268"/>
            </a:xfrm>
            <a:prstGeom prst="hexagon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1F905-492B-456D-9EFA-D3E1E8CF46F6}"/>
                </a:ext>
              </a:extLst>
            </p:cNvPr>
            <p:cNvSpPr txBox="1"/>
            <p:nvPr/>
          </p:nvSpPr>
          <p:spPr>
            <a:xfrm>
              <a:off x="9137908" y="1952861"/>
              <a:ext cx="1953149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오브젝트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CBD061-D10C-6320-1697-FA21B576379A}"/>
                </a:ext>
              </a:extLst>
            </p:cNvPr>
            <p:cNvSpPr txBox="1"/>
            <p:nvPr/>
          </p:nvSpPr>
          <p:spPr>
            <a:xfrm>
              <a:off x="8016595" y="1770894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03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0D4532-AEE4-3DE1-47A8-BA61CFA1C259}"/>
                </a:ext>
              </a:extLst>
            </p:cNvPr>
            <p:cNvSpPr txBox="1"/>
            <p:nvPr/>
          </p:nvSpPr>
          <p:spPr>
            <a:xfrm>
              <a:off x="8016595" y="2744788"/>
              <a:ext cx="2646609" cy="3213824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적 유닛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중립 유닛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숫자 주사위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업그레이드 오브젝트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회복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상자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포탈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8FE0B183-EF1D-6F4E-66FF-FEACC181F25B}"/>
                </a:ext>
              </a:extLst>
            </p:cNvPr>
            <p:cNvSpPr/>
            <p:nvPr/>
          </p:nvSpPr>
          <p:spPr>
            <a:xfrm>
              <a:off x="8016595" y="2646834"/>
              <a:ext cx="2254737" cy="71268"/>
            </a:xfrm>
            <a:prstGeom prst="hexagon">
              <a:avLst/>
            </a:prstGeom>
            <a:solidFill>
              <a:srgbClr val="2A2A2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C5E1B6F-9E9E-04F4-CCBC-6BE05A1E7F8B}"/>
              </a:ext>
            </a:extLst>
          </p:cNvPr>
          <p:cNvSpPr txBox="1"/>
          <p:nvPr/>
        </p:nvSpPr>
        <p:spPr>
          <a:xfrm>
            <a:off x="92204" y="338520"/>
            <a:ext cx="2258682" cy="95968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6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Index</a:t>
            </a:r>
            <a:endParaRPr lang="ko-KR" altLang="en-US" sz="6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337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0A89F-4629-460F-F721-0E92C19E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1555946B-492F-A8CA-BF7B-6D7111E894D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2C74AB-D2DD-77B6-37E7-2EA55743C63D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D618763A-11E2-D457-AE42-49DCFBB8F9AB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1F125-1419-8194-BE8A-D22163FE7BEF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BC0310-C61F-7423-61BE-2066EFC18941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AA81A-2EBF-4A18-8F89-84CEAB190E4B}"/>
              </a:ext>
            </a:extLst>
          </p:cNvPr>
          <p:cNvSpPr txBox="1"/>
          <p:nvPr/>
        </p:nvSpPr>
        <p:spPr>
          <a:xfrm>
            <a:off x="1602525" y="1528616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조우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진행됩니다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4FE3256-84FD-2752-72BA-98265ECB2F5C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C3D89FB-9965-E890-2BE3-B440F39E3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7" name="육각형 6">
            <a:extLst>
              <a:ext uri="{FF2B5EF4-FFF2-40B4-BE49-F238E27FC236}">
                <a16:creationId xmlns:a16="http://schemas.microsoft.com/office/drawing/2014/main" id="{543D8044-C628-D187-55EB-0A931794F4E5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544640-7D35-74C1-F83D-CB19768570B8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20D77B07-1A2C-F98A-6578-8DDFD3629FCD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D8D3C3A5-E947-7597-9BBF-2A693DB69F22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8EBA44-5499-37E8-2D1A-AB426D89CB50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BBDC37-0BA7-A959-7A9F-2A3DFA6F0ACF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00B1F1-ABA4-89EA-0AFA-A9E0C29CA632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EAB726-5E2E-88FF-9104-CF3C3F9804FB}"/>
              </a:ext>
            </a:extLst>
          </p:cNvPr>
          <p:cNvSpPr txBox="1"/>
          <p:nvPr/>
        </p:nvSpPr>
        <p:spPr>
          <a:xfrm>
            <a:off x="8917821" y="2551770"/>
            <a:ext cx="1016794" cy="222365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 유닛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9C6053A-B920-2B37-6CF1-38B6D947FC67}"/>
              </a:ext>
            </a:extLst>
          </p:cNvPr>
          <p:cNvSpPr/>
          <p:nvPr/>
        </p:nvSpPr>
        <p:spPr>
          <a:xfrm>
            <a:off x="8917821" y="1615432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4AAAC-B304-FFFB-DEC4-C183BE116601}"/>
              </a:ext>
            </a:extLst>
          </p:cNvPr>
          <p:cNvSpPr txBox="1"/>
          <p:nvPr/>
        </p:nvSpPr>
        <p:spPr>
          <a:xfrm>
            <a:off x="1602525" y="2145827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8BAEB-A447-1080-E042-DCC217FA145E}"/>
              </a:ext>
            </a:extLst>
          </p:cNvPr>
          <p:cNvSpPr txBox="1"/>
          <p:nvPr/>
        </p:nvSpPr>
        <p:spPr>
          <a:xfrm>
            <a:off x="1602523" y="2489955"/>
            <a:ext cx="6236550" cy="84144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종의 유닛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레벨에 따라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1~5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개체가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레벨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± 1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의 레벨을 갖습니다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개별 적용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6CA95A43-A8E6-0D70-4B5A-530C1F9EC4F2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5CCCD-BF59-BA5E-0CAD-C894C63109A3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1163B738-B4D2-0E31-F5EE-DC557EF8C8E9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841CE4E0-CA6C-1052-F4AA-C43B5BD098DD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3C043C-3A8F-7F8A-D88C-BE2DDA15EDA9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DC64F-5656-3E3C-C0F1-AF060FB332A9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514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054EA-98B5-CF1D-6BCC-9C5FB9EA2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4367FF00-F5BE-93CF-238B-6B81279DFCD4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61C6AC8-36B9-035B-AC7C-29AF5C21BC4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276F6F21-176D-2D8E-0D47-A83D6117ED3D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0531A-BC62-3F34-B4C3-6626A8E89509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555BC6-6BCB-E7AA-E714-890B2660D3FF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중립 유닛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91F4A8-BB6B-9B14-2F94-8AB5B5205E15}"/>
              </a:ext>
            </a:extLst>
          </p:cNvPr>
          <p:cNvSpPr txBox="1"/>
          <p:nvPr/>
        </p:nvSpPr>
        <p:spPr>
          <a:xfrm>
            <a:off x="1602525" y="1528616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조우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유닛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합류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5CF28CA-83EB-F4B2-76C4-24909321DB28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3F608B1-2616-3280-9B0E-58E168FC2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7" name="육각형 6">
            <a:extLst>
              <a:ext uri="{FF2B5EF4-FFF2-40B4-BE49-F238E27FC236}">
                <a16:creationId xmlns:a16="http://schemas.microsoft.com/office/drawing/2014/main" id="{A29EB17D-F5D2-1A85-D3C8-272CC47C4A61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FB5EB-D3B0-8268-4C8A-24B4EFFA077F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2405C2DE-8FC0-A8D3-A65E-D59F75F66749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87A0D1F5-C064-5595-95F4-7515D3156926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007589-0E54-CBA8-A1A2-6AF9495F3FBC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AED63B-C3A4-0FE9-D9D3-206392C8C7CF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46B3A-1E62-E81C-674D-58E364A09926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F0502-439F-F0F1-E8E4-8B95C81BF8B1}"/>
              </a:ext>
            </a:extLst>
          </p:cNvPr>
          <p:cNvSpPr txBox="1"/>
          <p:nvPr/>
        </p:nvSpPr>
        <p:spPr>
          <a:xfrm>
            <a:off x="8917821" y="3343619"/>
            <a:ext cx="1016794" cy="222365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중립 유닛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BED76BC-42F0-92B5-46D5-ACDEB30C4D99}"/>
              </a:ext>
            </a:extLst>
          </p:cNvPr>
          <p:cNvSpPr/>
          <p:nvPr/>
        </p:nvSpPr>
        <p:spPr>
          <a:xfrm>
            <a:off x="8917821" y="2407281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933CBC-CC2C-4699-A48C-9CE05E810008}"/>
              </a:ext>
            </a:extLst>
          </p:cNvPr>
          <p:cNvSpPr txBox="1"/>
          <p:nvPr/>
        </p:nvSpPr>
        <p:spPr>
          <a:xfrm>
            <a:off x="1602525" y="2145827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중립 유닛 생성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B3738F-17F7-DD40-46E2-82FCA2E5851A}"/>
              </a:ext>
            </a:extLst>
          </p:cNvPr>
          <p:cNvSpPr txBox="1"/>
          <p:nvPr/>
        </p:nvSpPr>
        <p:spPr>
          <a:xfrm>
            <a:off x="1602523" y="2489955"/>
            <a:ext cx="6236550" cy="841444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종의 유닛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레벨에 따라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1~5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개체가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고정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레벨을 갖습니다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개별 적용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06984575-48E3-3517-F6CC-7421C3A96FC6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3C1DBF-AA17-E8CE-95E7-3B2216ABCE0E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DFF13014-ECD0-8BAF-9EA5-6F99A559F34D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육각형 31">
            <a:extLst>
              <a:ext uri="{FF2B5EF4-FFF2-40B4-BE49-F238E27FC236}">
                <a16:creationId xmlns:a16="http://schemas.microsoft.com/office/drawing/2014/main" id="{056F8F47-4549-BE7B-BD18-6CB34C535425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D0F8C0-1736-D6D4-8D30-9C4BDCFD18BA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617AEA-B6AE-15B8-7DFF-E9441D7E1A34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47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3ADC-4683-E0D0-EECF-7FBDCF98F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E9BCD770-F092-49B0-C838-67593A5BBDC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84519D-6123-C894-9E06-8D87AD5CE09A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3DEEC41-D528-83BD-812E-F1571A0CFFB1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7DE08A-C127-BDCD-20B1-517B381FE1AB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숫자 주사위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F77B5-C0BC-7D3B-34CF-6F79790C411D}"/>
              </a:ext>
            </a:extLst>
          </p:cNvPr>
          <p:cNvSpPr txBox="1"/>
          <p:nvPr/>
        </p:nvSpPr>
        <p:spPr>
          <a:xfrm>
            <a:off x="1602525" y="1528616"/>
            <a:ext cx="6236550" cy="25866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발견 시 숫자 주사위를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획득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 획득 시 화면 하단에 표시되며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최대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2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개까지만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소지할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이미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개를 소지한 상태에서 추가로 획득하는 경우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가장 먼저 획득한 숫자 주사위를 소멸시키고</a:t>
            </a:r>
            <a:b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새롭게 획득한 숫자 주사위를 획득합니다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주사위는 표시된 눈이 나올 확률이 매우 높은 주사위입니다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 대신 사용 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사용한 숫자 주사위는 소멸합니다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= 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회용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주사위는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2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종류가 있으며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표시된 눈이 나올 확률은 종류에 따라 다릅니다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일반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50%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황금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100%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CC18314-D95E-2661-5471-F5B041F07CBC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E6ADC8B-DFED-2DDE-E996-EAA3C161E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19" name="육각형 18">
            <a:extLst>
              <a:ext uri="{FF2B5EF4-FFF2-40B4-BE49-F238E27FC236}">
                <a16:creationId xmlns:a16="http://schemas.microsoft.com/office/drawing/2014/main" id="{9AE0DA49-E3CF-0224-6BC8-977C82BB1E13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36EE0B-31BD-DF67-F567-CFB1CCE1F0AB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97B05A9F-3DFD-3E49-A95E-ED884088C54B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EF5905-E881-4E8C-83CB-8F4009060DF9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E5BC5131-3A73-676B-1EC2-02E5B1EFAD94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AD172-6CF1-6E35-9DF0-8ABC7C23F6C2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5570831D-053B-19B4-96E9-D9CD80C85AF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39CB90-17D3-F5F7-EAF4-8C669314C457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D38AC-F6E9-384F-7963-C27BB25EA9A6}"/>
              </a:ext>
            </a:extLst>
          </p:cNvPr>
          <p:cNvSpPr txBox="1"/>
          <p:nvPr/>
        </p:nvSpPr>
        <p:spPr>
          <a:xfrm>
            <a:off x="8785846" y="6402823"/>
            <a:ext cx="1016794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획득한 </a:t>
            </a:r>
            <a:b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117B93-57CB-4656-4A22-59ACB56BB9DD}"/>
              </a:ext>
            </a:extLst>
          </p:cNvPr>
          <p:cNvSpPr/>
          <p:nvPr/>
        </p:nvSpPr>
        <p:spPr>
          <a:xfrm>
            <a:off x="8785846" y="5466485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78DA0-920A-5ACB-BCDB-4161E159DDB2}"/>
              </a:ext>
            </a:extLst>
          </p:cNvPr>
          <p:cNvSpPr txBox="1"/>
          <p:nvPr/>
        </p:nvSpPr>
        <p:spPr>
          <a:xfrm>
            <a:off x="11309407" y="2418632"/>
            <a:ext cx="882593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</a:t>
            </a:r>
            <a:b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8C5C83F-AE7A-B662-097E-990CC2E0E684}"/>
              </a:ext>
            </a:extLst>
          </p:cNvPr>
          <p:cNvSpPr/>
          <p:nvPr/>
        </p:nvSpPr>
        <p:spPr>
          <a:xfrm>
            <a:off x="10921264" y="2418632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69E72-E965-055E-63EA-631188AA7CD2}"/>
              </a:ext>
            </a:extLst>
          </p:cNvPr>
          <p:cNvSpPr txBox="1"/>
          <p:nvPr/>
        </p:nvSpPr>
        <p:spPr>
          <a:xfrm>
            <a:off x="1602525" y="4459345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숫자 주사위 생성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1630C-F0B9-F8B4-2E23-F231CC6DC597}"/>
              </a:ext>
            </a:extLst>
          </p:cNvPr>
          <p:cNvSpPr txBox="1"/>
          <p:nvPr/>
        </p:nvSpPr>
        <p:spPr>
          <a:xfrm>
            <a:off x="1602523" y="4803473"/>
            <a:ext cx="6236550" cy="5234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2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종의 숫자 주사위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차등확률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주사위의 숫자는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1~6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 랜덤입니다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6B0AD80E-D0CF-06D3-E812-3106B990A59E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B37FF3-CBD8-6AE1-8D45-410CF647F23C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8" name="육각형 27">
            <a:extLst>
              <a:ext uri="{FF2B5EF4-FFF2-40B4-BE49-F238E27FC236}">
                <a16:creationId xmlns:a16="http://schemas.microsoft.com/office/drawing/2014/main" id="{CD87A8FB-A940-6124-9313-A0AC924F347C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9A46E475-0525-B577-130D-0DC850071A97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D118AB-0227-5610-96A1-C250BFB090D5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11A0B8-3507-B014-104D-4F5A8E4BC047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18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852F6-50A0-C38B-9F22-BC36EFDE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413D5585-394C-D744-497F-5DC2D4D35E6F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94DA8E6-A305-3108-A039-C7C520540D17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8A4218B-9792-ECDD-3592-802ABA411646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48C48D-5851-2E21-A577-99AAAB112360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 오브젝트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A68BB-0CA9-E635-DBCB-3D28B5F44CE6}"/>
              </a:ext>
            </a:extLst>
          </p:cNvPr>
          <p:cNvSpPr txBox="1"/>
          <p:nvPr/>
        </p:nvSpPr>
        <p:spPr>
          <a:xfrm>
            <a:off x="1602525" y="1528616"/>
            <a:ext cx="6236550" cy="5234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발견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해당되는 유닛의 업그레이드가 진행됩니다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6C80C89-CB03-7A05-3071-DFD59A0C4653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AFAF8A00-9E02-348E-0934-5599B1CD9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19" name="육각형 18">
            <a:extLst>
              <a:ext uri="{FF2B5EF4-FFF2-40B4-BE49-F238E27FC236}">
                <a16:creationId xmlns:a16="http://schemas.microsoft.com/office/drawing/2014/main" id="{F343B1A9-0F03-6113-75FB-A8C23854FB8F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6A452-AFC1-9F49-0D6F-B05FB87DBC38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0B21F15F-CDBB-FA3E-31A1-2054E0BFBD8B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86FD0-BCE0-8B4D-CEDB-FDA5EA470F35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B4545C79-1F1C-394A-6B1C-FD6566E42DD4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628EDC-AF99-692C-1D69-57818275440D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1763D33A-DB64-EEDC-C5F1-89D2E92B63DF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BBC75C-2562-BD3D-3AC4-BA44A2D930F0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C1B50A8F-5630-4725-7B71-CB6DE02FADFF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259C4849-8D3B-194C-553F-A86A8CF171BC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03C3704C-04AF-7D3E-907D-106C38F26412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4592D3-CCF3-0946-6A9F-632019F261EC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12F2B-AA3E-117D-A761-CBCE8A5B3CE1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8A1B8-23C6-29D2-6E66-C8F59DCA61BB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44FCE-F85E-4BB4-3F45-7635939206F3}"/>
              </a:ext>
            </a:extLst>
          </p:cNvPr>
          <p:cNvSpPr txBox="1"/>
          <p:nvPr/>
        </p:nvSpPr>
        <p:spPr>
          <a:xfrm>
            <a:off x="10366432" y="3776125"/>
            <a:ext cx="1016794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방패 유닛</a:t>
            </a:r>
            <a:br>
              <a:rPr lang="en-US" altLang="ko-KR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8AB1D8A-ED3E-3794-210F-C1FDAE8EFFA8}"/>
              </a:ext>
            </a:extLst>
          </p:cNvPr>
          <p:cNvSpPr/>
          <p:nvPr/>
        </p:nvSpPr>
        <p:spPr>
          <a:xfrm>
            <a:off x="9978289" y="3776125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93221-C4FC-2D91-1794-D97B8CBB14E4}"/>
              </a:ext>
            </a:extLst>
          </p:cNvPr>
          <p:cNvSpPr txBox="1"/>
          <p:nvPr/>
        </p:nvSpPr>
        <p:spPr>
          <a:xfrm>
            <a:off x="1602527" y="2394477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업그레이드 오브젝트 </a:t>
            </a:r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BC361-4B5E-BE57-5ED7-F739F2F6A79E}"/>
              </a:ext>
            </a:extLst>
          </p:cNvPr>
          <p:cNvSpPr txBox="1"/>
          <p:nvPr/>
        </p:nvSpPr>
        <p:spPr>
          <a:xfrm>
            <a:off x="1602525" y="2738605"/>
            <a:ext cx="6236550" cy="55726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종의 업그레이드 오브젝트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최대 레벨인 유닛의 업그레이드 오브젝트는 생성되지 않습니다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237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7CD7B-06E8-F5DD-B67B-236DBC076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CFD7A7A4-A1A6-BA22-FB72-F84085439F95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9041C66-2472-DC9D-6C6C-1C0BD979B76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C641A9-A703-3358-3757-B5548BFF3980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C15BC7-8278-E48F-3D7D-E7A82C734619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회복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EE315-4AFE-E3EC-6963-042341F751EA}"/>
              </a:ext>
            </a:extLst>
          </p:cNvPr>
          <p:cNvSpPr txBox="1"/>
          <p:nvPr/>
        </p:nvSpPr>
        <p:spPr>
          <a:xfrm>
            <a:off x="1602525" y="1528616"/>
            <a:ext cx="6236550" cy="130214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발견 시 플레이어의 모든 유닛이 생명력을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회복은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종이 있으며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회복량이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종류에 따라 다릅니다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소형 회복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10%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중형 회복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20%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대형 회복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: 30%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07458E2-027C-281A-9BDF-AE40E161AB23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4AE2656-EB7C-1B36-1A21-DF7DAA233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19" name="육각형 18">
            <a:extLst>
              <a:ext uri="{FF2B5EF4-FFF2-40B4-BE49-F238E27FC236}">
                <a16:creationId xmlns:a16="http://schemas.microsoft.com/office/drawing/2014/main" id="{C27E6BED-FD4D-03FD-E16E-7EF1E9886B96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C4C51-3FB9-A84C-9852-5E97F0169F39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287D1DB9-1F46-5432-9F3D-552341F8AF31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9D33E-7114-1F48-5656-79418C826B7E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DDA9D5BC-574E-B0B2-604B-B5D308ECEE47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107772-28FD-BE70-A854-F29E0991D18F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5" name="육각형 24">
            <a:extLst>
              <a:ext uri="{FF2B5EF4-FFF2-40B4-BE49-F238E27FC236}">
                <a16:creationId xmlns:a16="http://schemas.microsoft.com/office/drawing/2014/main" id="{E64090CF-550C-4262-BC68-A94688ED284B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9CE348-0B73-D010-0C37-B9A991541A17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7" name="육각형 26">
            <a:extLst>
              <a:ext uri="{FF2B5EF4-FFF2-40B4-BE49-F238E27FC236}">
                <a16:creationId xmlns:a16="http://schemas.microsoft.com/office/drawing/2014/main" id="{E9E01ACE-42F1-854D-B6A3-D0E776EBDB30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E45A4C77-82F1-F472-477E-4387FD05ED5B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B2189611-1F5C-B2AA-9A74-767E6A4AB42A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029FE9-C264-169B-4BAD-D8379FE93980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20D03-0692-00EC-224C-BE7FCF56620B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41BE8-8090-CDF8-D01A-ED4188F9BCEF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44E0C-2510-6520-55E0-D9F7B08B8AA9}"/>
              </a:ext>
            </a:extLst>
          </p:cNvPr>
          <p:cNvSpPr txBox="1"/>
          <p:nvPr/>
        </p:nvSpPr>
        <p:spPr>
          <a:xfrm>
            <a:off x="10977618" y="3465660"/>
            <a:ext cx="563011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 anchor="ctr">
            <a:no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241AADF-9069-AD46-2F13-6AC53D1E64DF}"/>
              </a:ext>
            </a:extLst>
          </p:cNvPr>
          <p:cNvSpPr/>
          <p:nvPr/>
        </p:nvSpPr>
        <p:spPr>
          <a:xfrm>
            <a:off x="10589475" y="3465660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50C39B-D3F1-B7E4-680F-3C72D28B781C}"/>
              </a:ext>
            </a:extLst>
          </p:cNvPr>
          <p:cNvSpPr txBox="1"/>
          <p:nvPr/>
        </p:nvSpPr>
        <p:spPr>
          <a:xfrm>
            <a:off x="1602527" y="3170363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회복 생성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015AF2-0239-C01B-8EC9-8FEB1CBFBC25}"/>
              </a:ext>
            </a:extLst>
          </p:cNvPr>
          <p:cNvSpPr txBox="1"/>
          <p:nvPr/>
        </p:nvSpPr>
        <p:spPr>
          <a:xfrm>
            <a:off x="1602525" y="3514491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중 랜덤으로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생성 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차등확률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75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1FC11-55AE-7F5D-F8D7-8F5E6DC80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90671A59-32EE-0CDB-1EE3-07614C5A7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900"/>
            <a:ext cx="2987298" cy="6041385"/>
          </a:xfrm>
          <a:prstGeom prst="rect">
            <a:avLst/>
          </a:prstGeom>
        </p:spPr>
      </p:pic>
      <p:sp>
        <p:nvSpPr>
          <p:cNvPr id="37" name="육각형 36">
            <a:extLst>
              <a:ext uri="{FF2B5EF4-FFF2-40B4-BE49-F238E27FC236}">
                <a16:creationId xmlns:a16="http://schemas.microsoft.com/office/drawing/2014/main" id="{6357D8AD-B2BA-FB4C-DD51-105E3F741ED3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696ABA-5A8B-2E3A-BE3B-39248DC9664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2CF564-B759-626F-D3DE-EF9F2F7692F2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69456-B247-B6B7-2DED-729211253B3E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상자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DA63A1-54D4-0C26-7817-E7641C11AD56}"/>
              </a:ext>
            </a:extLst>
          </p:cNvPr>
          <p:cNvSpPr txBox="1"/>
          <p:nvPr/>
        </p:nvSpPr>
        <p:spPr>
          <a:xfrm>
            <a:off x="1602525" y="1528616"/>
            <a:ext cx="6236550" cy="745072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발견 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상자 선택지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가 등장합니다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유닛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숫자 주사위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2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7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회복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(10~30%)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중 랜덤으로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5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개가 등장하며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개를 선택 할 수 있습니다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(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균등확률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중복 불가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)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2368AF8-2D91-DC3F-EC4A-1C5630700A49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육각형 18">
            <a:extLst>
              <a:ext uri="{FF2B5EF4-FFF2-40B4-BE49-F238E27FC236}">
                <a16:creationId xmlns:a16="http://schemas.microsoft.com/office/drawing/2014/main" id="{13AF10FA-73F9-1167-25BB-D6E8910102DC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427CE9-1D7D-AF3D-09E3-AF2E97141EDC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CB43275D-1697-EAE5-5469-CFE495FD9FBB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E60327-A40E-BD5A-6A6C-FFC55CCD7A11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8508D7C5-45FD-9877-1B8E-3E064BC1D7C3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E4CFC4-85E8-B768-AEEC-46FD526EB092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DB691DE3-DB25-3269-DD45-9A72A671CF66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0C27C4-5FF7-971D-398A-0C0B46CF67C7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3429E-90D3-E530-8987-9F46469568EC}"/>
              </a:ext>
            </a:extLst>
          </p:cNvPr>
          <p:cNvSpPr txBox="1"/>
          <p:nvPr/>
        </p:nvSpPr>
        <p:spPr>
          <a:xfrm>
            <a:off x="10385427" y="1630294"/>
            <a:ext cx="563011" cy="40780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 anchor="ctr">
            <a:no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상자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A4F4182-E517-7E17-7580-7B6BDFBCED6C}"/>
              </a:ext>
            </a:extLst>
          </p:cNvPr>
          <p:cNvSpPr/>
          <p:nvPr/>
        </p:nvSpPr>
        <p:spPr>
          <a:xfrm>
            <a:off x="9997284" y="1630294"/>
            <a:ext cx="388143" cy="407800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CF6BA7-888B-6600-627C-DCB78645FAB0}"/>
              </a:ext>
            </a:extLst>
          </p:cNvPr>
          <p:cNvSpPr txBox="1"/>
          <p:nvPr/>
        </p:nvSpPr>
        <p:spPr>
          <a:xfrm>
            <a:off x="1602527" y="2617816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상자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8BF52-1377-B362-94D5-26EA600292BF}"/>
              </a:ext>
            </a:extLst>
          </p:cNvPr>
          <p:cNvSpPr txBox="1"/>
          <p:nvPr/>
        </p:nvSpPr>
        <p:spPr>
          <a:xfrm>
            <a:off x="1602525" y="2961944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고정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98F0DEC-6310-EBF7-D256-643E2569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070" y="2213188"/>
            <a:ext cx="2071015" cy="418833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69F362A-84E8-5FB4-4DF2-029A8835E984}"/>
              </a:ext>
            </a:extLst>
          </p:cNvPr>
          <p:cNvSpPr txBox="1"/>
          <p:nvPr/>
        </p:nvSpPr>
        <p:spPr>
          <a:xfrm>
            <a:off x="6712600" y="6441057"/>
            <a:ext cx="1307955" cy="21390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상자 선택지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E520E7AB-1D85-D788-1549-BAE0733CF15E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FA2B21-BEBB-A3EE-C390-7B12703FD55A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E39BDD38-6EF9-CF9D-CD1F-E700FA719B51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B3736E2C-2D2D-2228-72C7-0623CF94A747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CB6F24-239C-8695-2145-B1ECA1F6FAB3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ABB68-59C3-5670-786C-AE4574F8488C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1089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8C4E-5703-9BF1-FCDB-FDE27A649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C89F7E85-99C0-26C4-B723-A2FD7586820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63BA27-5170-7ABB-C576-3A6CD56455F2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03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BBC4E2-A8F2-CB49-1750-56DD94F84E71}"/>
              </a:ext>
            </a:extLst>
          </p:cNvPr>
          <p:cNvSpPr txBox="1"/>
          <p:nvPr/>
        </p:nvSpPr>
        <p:spPr>
          <a:xfrm>
            <a:off x="190541" y="771859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E60CC-4DF9-F057-F801-F1A84BE0FB22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포탈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3D14D-2B66-C281-5E6D-1D872BF64316}"/>
              </a:ext>
            </a:extLst>
          </p:cNvPr>
          <p:cNvSpPr txBox="1"/>
          <p:nvPr/>
        </p:nvSpPr>
        <p:spPr>
          <a:xfrm>
            <a:off x="1602525" y="1528616"/>
            <a:ext cx="6236550" cy="52347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조우 시 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랜덤한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완료 타일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로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순간이동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순간 이동 후 포탈은 소멸합니다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 = 1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회용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B602CDA-F33B-D8CC-D904-AEC874820419}"/>
              </a:ext>
            </a:extLst>
          </p:cNvPr>
          <p:cNvCxnSpPr>
            <a:cxnSpLocks/>
          </p:cNvCxnSpPr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98369FF1-D447-4B6D-0FE1-130CB606C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4285" y="358899"/>
            <a:ext cx="2987298" cy="6041387"/>
          </a:xfrm>
          <a:prstGeom prst="rect">
            <a:avLst/>
          </a:prstGeom>
        </p:spPr>
      </p:pic>
      <p:sp>
        <p:nvSpPr>
          <p:cNvPr id="19" name="육각형 18">
            <a:extLst>
              <a:ext uri="{FF2B5EF4-FFF2-40B4-BE49-F238E27FC236}">
                <a16:creationId xmlns:a16="http://schemas.microsoft.com/office/drawing/2014/main" id="{6EA74873-BCE3-01FC-A685-A7F287AA4BEE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1B4818-A726-8ACA-91EE-B88324212D09}"/>
              </a:ext>
            </a:extLst>
          </p:cNvPr>
          <p:cNvSpPr txBox="1"/>
          <p:nvPr/>
        </p:nvSpPr>
        <p:spPr>
          <a:xfrm>
            <a:off x="47233" y="1245240"/>
            <a:ext cx="603421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적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5D873006-DD19-C527-A022-D2618B04EACD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CD6ADD-748E-287F-06D7-C1525386323E}"/>
              </a:ext>
            </a:extLst>
          </p:cNvPr>
          <p:cNvSpPr txBox="1"/>
          <p:nvPr/>
        </p:nvSpPr>
        <p:spPr>
          <a:xfrm>
            <a:off x="47232" y="2273940"/>
            <a:ext cx="94389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숫자 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16DD8898-1500-C5B8-D256-39C962200D6D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9F1B1A-3DA6-05FF-2B57-2EC2052D14B6}"/>
              </a:ext>
            </a:extLst>
          </p:cNvPr>
          <p:cNvSpPr txBox="1"/>
          <p:nvPr/>
        </p:nvSpPr>
        <p:spPr>
          <a:xfrm>
            <a:off x="45090" y="2707499"/>
            <a:ext cx="908954" cy="41337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br>
              <a:rPr lang="en-US" altLang="ko-KR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</a:br>
            <a:r>
              <a:rPr lang="ko-KR" altLang="en-US" sz="10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1" name="육각형 30">
            <a:extLst>
              <a:ext uri="{FF2B5EF4-FFF2-40B4-BE49-F238E27FC236}">
                <a16:creationId xmlns:a16="http://schemas.microsoft.com/office/drawing/2014/main" id="{86AA830C-4E2F-98D1-5EB0-BBBC24CAED91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900D9E-C7B1-88C7-1BB3-12C668967C2B}"/>
              </a:ext>
            </a:extLst>
          </p:cNvPr>
          <p:cNvSpPr txBox="1"/>
          <p:nvPr/>
        </p:nvSpPr>
        <p:spPr>
          <a:xfrm>
            <a:off x="47232" y="175959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중립 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2A9415-C1DF-3776-9E86-A1A2BE19FFE6}"/>
              </a:ext>
            </a:extLst>
          </p:cNvPr>
          <p:cNvSpPr txBox="1"/>
          <p:nvPr/>
        </p:nvSpPr>
        <p:spPr>
          <a:xfrm>
            <a:off x="1602527" y="2617816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포탈 생성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754E4-922B-7CB0-0175-FD60F50776B9}"/>
              </a:ext>
            </a:extLst>
          </p:cNvPr>
          <p:cNvSpPr txBox="1"/>
          <p:nvPr/>
        </p:nvSpPr>
        <p:spPr>
          <a:xfrm>
            <a:off x="1602525" y="2961944"/>
            <a:ext cx="6236550" cy="27308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 고정 생성됩니다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B9B94EF0-98BB-15DF-A874-79752A7B8E61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15C3C-3E6B-5B18-8107-8947F0A2E369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회복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2" name="육각형 11">
            <a:extLst>
              <a:ext uri="{FF2B5EF4-FFF2-40B4-BE49-F238E27FC236}">
                <a16:creationId xmlns:a16="http://schemas.microsoft.com/office/drawing/2014/main" id="{190DEEAB-633B-6D72-F673-B4A0C5F30411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육각형 12">
            <a:extLst>
              <a:ext uri="{FF2B5EF4-FFF2-40B4-BE49-F238E27FC236}">
                <a16:creationId xmlns:a16="http://schemas.microsoft.com/office/drawing/2014/main" id="{3504DC86-C3E8-F50F-3BCF-10C19A668AD8}"/>
              </a:ext>
            </a:extLst>
          </p:cNvPr>
          <p:cNvSpPr>
            <a:spLocks noChangeAspect="1"/>
          </p:cNvSpPr>
          <p:nvPr/>
        </p:nvSpPr>
        <p:spPr>
          <a:xfrm>
            <a:off x="-148707" y="4271425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74643-E01A-388F-EA55-96A991E70A56}"/>
              </a:ext>
            </a:extLst>
          </p:cNvPr>
          <p:cNvSpPr txBox="1"/>
          <p:nvPr/>
        </p:nvSpPr>
        <p:spPr>
          <a:xfrm>
            <a:off x="45090" y="381782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상자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360E9-0FD1-FFEB-FA16-8E3311B4FE76}"/>
              </a:ext>
            </a:extLst>
          </p:cNvPr>
          <p:cNvSpPr txBox="1"/>
          <p:nvPr/>
        </p:nvSpPr>
        <p:spPr>
          <a:xfrm>
            <a:off x="45090" y="4332177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포탈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1026" name="Picture 2" descr="Portal PNG Transparent Images">
            <a:extLst>
              <a:ext uri="{FF2B5EF4-FFF2-40B4-BE49-F238E27FC236}">
                <a16:creationId xmlns:a16="http://schemas.microsoft.com/office/drawing/2014/main" id="{AF8BBEFD-8E29-2148-75F8-440358AB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628" y="3424689"/>
            <a:ext cx="471210" cy="47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4B3A2FA-B2AF-389B-F7DA-0C71022A2AB7}"/>
              </a:ext>
            </a:extLst>
          </p:cNvPr>
          <p:cNvSpPr txBox="1"/>
          <p:nvPr/>
        </p:nvSpPr>
        <p:spPr>
          <a:xfrm>
            <a:off x="8999540" y="4137729"/>
            <a:ext cx="1016794" cy="213901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05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포탈</a:t>
            </a:r>
            <a:endParaRPr lang="en-US" altLang="ko-KR" sz="105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CF88F7F-92F2-CBE2-FB7A-6712DEDE57B9}"/>
              </a:ext>
            </a:extLst>
          </p:cNvPr>
          <p:cNvSpPr/>
          <p:nvPr/>
        </p:nvSpPr>
        <p:spPr>
          <a:xfrm>
            <a:off x="8999540" y="3201391"/>
            <a:ext cx="1016794" cy="973867"/>
          </a:xfrm>
          <a:prstGeom prst="roundRect">
            <a:avLst>
              <a:gd name="adj" fmla="val 49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294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육각형 3">
            <a:extLst>
              <a:ext uri="{FF2B5EF4-FFF2-40B4-BE49-F238E27FC236}">
                <a16:creationId xmlns:a16="http://schemas.microsoft.com/office/drawing/2014/main" id="{C25A5E5F-E888-AD81-070F-9BBA4D9C9011}"/>
              </a:ext>
            </a:extLst>
          </p:cNvPr>
          <p:cNvSpPr>
            <a:spLocks noChangeAspect="1"/>
          </p:cNvSpPr>
          <p:nvPr/>
        </p:nvSpPr>
        <p:spPr>
          <a:xfrm>
            <a:off x="3261000" y="999000"/>
            <a:ext cx="5670000" cy="4860000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E973-667B-FE08-9241-C2D73001D1E4}"/>
              </a:ext>
            </a:extLst>
          </p:cNvPr>
          <p:cNvSpPr txBox="1"/>
          <p:nvPr/>
        </p:nvSpPr>
        <p:spPr>
          <a:xfrm>
            <a:off x="4183593" y="2943356"/>
            <a:ext cx="3824815" cy="95968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60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HEXAGON</a:t>
            </a:r>
            <a:endParaRPr lang="ko-KR" altLang="en-US" sz="6000" spc="-15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F2753EF8-9E3E-74D5-C052-1A8CA83D625F}"/>
              </a:ext>
            </a:extLst>
          </p:cNvPr>
          <p:cNvSpPr>
            <a:spLocks noChangeAspect="1"/>
          </p:cNvSpPr>
          <p:nvPr/>
        </p:nvSpPr>
        <p:spPr>
          <a:xfrm>
            <a:off x="7716886" y="3429000"/>
            <a:ext cx="5670000" cy="486000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809C2867-D2CC-66DA-2DDE-272F269ABB19}"/>
              </a:ext>
            </a:extLst>
          </p:cNvPr>
          <p:cNvSpPr>
            <a:spLocks noChangeAspect="1"/>
          </p:cNvSpPr>
          <p:nvPr/>
        </p:nvSpPr>
        <p:spPr>
          <a:xfrm>
            <a:off x="7716886" y="-1431000"/>
            <a:ext cx="5670000" cy="486000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128095E4-3EB5-2646-63E6-85DE5C58B892}"/>
              </a:ext>
            </a:extLst>
          </p:cNvPr>
          <p:cNvSpPr>
            <a:spLocks noChangeAspect="1"/>
          </p:cNvSpPr>
          <p:nvPr/>
        </p:nvSpPr>
        <p:spPr>
          <a:xfrm>
            <a:off x="-1194885" y="3429000"/>
            <a:ext cx="5670000" cy="486000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육각형 19">
            <a:extLst>
              <a:ext uri="{FF2B5EF4-FFF2-40B4-BE49-F238E27FC236}">
                <a16:creationId xmlns:a16="http://schemas.microsoft.com/office/drawing/2014/main" id="{D1C123BE-6DC2-DCFC-EBF6-8B7900BC1FC1}"/>
              </a:ext>
            </a:extLst>
          </p:cNvPr>
          <p:cNvSpPr>
            <a:spLocks noChangeAspect="1"/>
          </p:cNvSpPr>
          <p:nvPr/>
        </p:nvSpPr>
        <p:spPr>
          <a:xfrm>
            <a:off x="-1194885" y="-1431000"/>
            <a:ext cx="5670000" cy="486000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육각형 20">
            <a:extLst>
              <a:ext uri="{FF2B5EF4-FFF2-40B4-BE49-F238E27FC236}">
                <a16:creationId xmlns:a16="http://schemas.microsoft.com/office/drawing/2014/main" id="{C3D53F9D-DC5A-275C-E210-36017119C78B}"/>
              </a:ext>
            </a:extLst>
          </p:cNvPr>
          <p:cNvSpPr>
            <a:spLocks noChangeAspect="1"/>
          </p:cNvSpPr>
          <p:nvPr/>
        </p:nvSpPr>
        <p:spPr>
          <a:xfrm>
            <a:off x="3261000" y="5859000"/>
            <a:ext cx="5670000" cy="486000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육각형 21">
            <a:extLst>
              <a:ext uri="{FF2B5EF4-FFF2-40B4-BE49-F238E27FC236}">
                <a16:creationId xmlns:a16="http://schemas.microsoft.com/office/drawing/2014/main" id="{DCEF4C44-8362-9EEC-C87B-6928B12F9FF5}"/>
              </a:ext>
            </a:extLst>
          </p:cNvPr>
          <p:cNvSpPr>
            <a:spLocks noChangeAspect="1"/>
          </p:cNvSpPr>
          <p:nvPr/>
        </p:nvSpPr>
        <p:spPr>
          <a:xfrm>
            <a:off x="3261000" y="-3861000"/>
            <a:ext cx="5670000" cy="4860000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29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FB814-CE97-33A7-6DDE-1746B9284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30BAC8A2-A261-E9C5-D356-44A657D7940F}"/>
              </a:ext>
            </a:extLst>
          </p:cNvPr>
          <p:cNvSpPr txBox="1"/>
          <p:nvPr/>
        </p:nvSpPr>
        <p:spPr>
          <a:xfrm>
            <a:off x="5683521" y="6521234"/>
            <a:ext cx="82495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HEXAGON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2B2A347-8F0A-70D1-94A1-E2306815209D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육각형 7">
            <a:extLst>
              <a:ext uri="{FF2B5EF4-FFF2-40B4-BE49-F238E27FC236}">
                <a16:creationId xmlns:a16="http://schemas.microsoft.com/office/drawing/2014/main" id="{2E02B7EF-244B-A5FC-0B14-990D1261EA05}"/>
              </a:ext>
            </a:extLst>
          </p:cNvPr>
          <p:cNvSpPr>
            <a:spLocks noChangeAspect="1"/>
          </p:cNvSpPr>
          <p:nvPr/>
        </p:nvSpPr>
        <p:spPr>
          <a:xfrm>
            <a:off x="1114622" y="2479060"/>
            <a:ext cx="1471110" cy="1260951"/>
          </a:xfrm>
          <a:prstGeom prst="hexagon">
            <a:avLst/>
          </a:prstGeom>
          <a:solidFill>
            <a:srgbClr val="2A2A2A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88356F-490B-BAC2-58DA-A547C1867630}"/>
              </a:ext>
            </a:extLst>
          </p:cNvPr>
          <p:cNvSpPr txBox="1"/>
          <p:nvPr/>
        </p:nvSpPr>
        <p:spPr>
          <a:xfrm>
            <a:off x="2895076" y="2783582"/>
            <a:ext cx="1031102" cy="65190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4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32146-0074-54D6-BDF0-846DF40C9BA0}"/>
              </a:ext>
            </a:extLst>
          </p:cNvPr>
          <p:cNvSpPr txBox="1"/>
          <p:nvPr/>
        </p:nvSpPr>
        <p:spPr>
          <a:xfrm>
            <a:off x="1423966" y="2647871"/>
            <a:ext cx="85921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6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9A3B77F-4418-7A45-C9EF-8CFCD2DF8621}"/>
              </a:ext>
            </a:extLst>
          </p:cNvPr>
          <p:cNvGrpSpPr/>
          <p:nvPr/>
        </p:nvGrpSpPr>
        <p:grpSpPr>
          <a:xfrm>
            <a:off x="5583885" y="2222566"/>
            <a:ext cx="2072735" cy="719958"/>
            <a:chOff x="6872448" y="868297"/>
            <a:chExt cx="2072735" cy="71995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663B0A1-765F-958B-9BEB-5369739C722C}"/>
                </a:ext>
              </a:extLst>
            </p:cNvPr>
            <p:cNvSpPr txBox="1"/>
            <p:nvPr/>
          </p:nvSpPr>
          <p:spPr>
            <a:xfrm>
              <a:off x="7027940" y="868297"/>
              <a:ext cx="54822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01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EEBB43F1-3896-A977-2DCC-3A4254B2C4E1}"/>
                </a:ext>
              </a:extLst>
            </p:cNvPr>
            <p:cNvSpPr/>
            <p:nvPr/>
          </p:nvSpPr>
          <p:spPr>
            <a:xfrm>
              <a:off x="6872448" y="1277506"/>
              <a:ext cx="859211" cy="310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F7D81F7-9D79-569A-CFB3-1A5385E9132A}"/>
                </a:ext>
              </a:extLst>
            </p:cNvPr>
            <p:cNvCxnSpPr>
              <a:cxnSpLocks/>
            </p:cNvCxnSpPr>
            <p:nvPr/>
          </p:nvCxnSpPr>
          <p:spPr>
            <a:xfrm>
              <a:off x="6893583" y="1277507"/>
              <a:ext cx="838076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327C8F0-9530-7184-E682-CA96E444062E}"/>
                </a:ext>
              </a:extLst>
            </p:cNvPr>
            <p:cNvSpPr txBox="1"/>
            <p:nvPr/>
          </p:nvSpPr>
          <p:spPr>
            <a:xfrm>
              <a:off x="7887151" y="1001647"/>
              <a:ext cx="1058032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기획 의도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4EBBB2-D09E-D902-9FC8-64A183064D0D}"/>
              </a:ext>
            </a:extLst>
          </p:cNvPr>
          <p:cNvGrpSpPr/>
          <p:nvPr/>
        </p:nvGrpSpPr>
        <p:grpSpPr>
          <a:xfrm>
            <a:off x="5583885" y="3251922"/>
            <a:ext cx="1799905" cy="719958"/>
            <a:chOff x="6893583" y="1891432"/>
            <a:chExt cx="1799905" cy="71995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0C83299-64A1-DC3B-25BB-162D84BB9AC7}"/>
                </a:ext>
              </a:extLst>
            </p:cNvPr>
            <p:cNvSpPr txBox="1"/>
            <p:nvPr/>
          </p:nvSpPr>
          <p:spPr>
            <a:xfrm>
              <a:off x="7049075" y="1891432"/>
              <a:ext cx="54822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E962929-C061-0FA4-6513-55DA23038567}"/>
                </a:ext>
              </a:extLst>
            </p:cNvPr>
            <p:cNvSpPr/>
            <p:nvPr/>
          </p:nvSpPr>
          <p:spPr>
            <a:xfrm>
              <a:off x="6893583" y="2300641"/>
              <a:ext cx="859211" cy="3107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Noto Sans KR Regular" panose="020B0500000000000000" pitchFamily="34" charset="-127"/>
              </a:endParaRPr>
            </a:p>
          </p:txBody>
        </p: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9006491-D84A-E1D5-2D45-74C9A36FCDF4}"/>
                </a:ext>
              </a:extLst>
            </p:cNvPr>
            <p:cNvCxnSpPr>
              <a:cxnSpLocks/>
            </p:cNvCxnSpPr>
            <p:nvPr/>
          </p:nvCxnSpPr>
          <p:spPr>
            <a:xfrm>
              <a:off x="6914718" y="2300642"/>
              <a:ext cx="838076" cy="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C551541-D102-39CF-B05A-11EC05056C21}"/>
                </a:ext>
              </a:extLst>
            </p:cNvPr>
            <p:cNvSpPr txBox="1"/>
            <p:nvPr/>
          </p:nvSpPr>
          <p:spPr>
            <a:xfrm>
              <a:off x="7908286" y="2024782"/>
              <a:ext cx="785202" cy="344128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플레이</a:t>
              </a:r>
              <a:endPara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653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DA050-E2CC-EC99-CF4F-D9817CDB8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9B3D48D-2AAE-EDFA-347C-A54C130423DF}"/>
              </a:ext>
            </a:extLst>
          </p:cNvPr>
          <p:cNvSpPr/>
          <p:nvPr/>
        </p:nvSpPr>
        <p:spPr>
          <a:xfrm>
            <a:off x="-1" y="0"/>
            <a:ext cx="280047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육각형 28">
            <a:extLst>
              <a:ext uri="{FF2B5EF4-FFF2-40B4-BE49-F238E27FC236}">
                <a16:creationId xmlns:a16="http://schemas.microsoft.com/office/drawing/2014/main" id="{22D9965B-93AD-F797-BBA7-3660D08FAF20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65B538C7-C2B1-AED1-CAFF-0D5F641B58F7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D7916-0795-76F8-878D-588149C897D6}"/>
              </a:ext>
            </a:extLst>
          </p:cNvPr>
          <p:cNvSpPr txBox="1"/>
          <p:nvPr/>
        </p:nvSpPr>
        <p:spPr>
          <a:xfrm>
            <a:off x="47233" y="124524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게임 소개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B29B9F7C-1DCA-35F5-3871-965DB5699DBA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41EB66-012A-5370-C6F1-C85D5046E58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BB4051-B6BC-09BB-EE15-3AE4E3FB73E0}"/>
              </a:ext>
            </a:extLst>
          </p:cNvPr>
          <p:cNvSpPr txBox="1"/>
          <p:nvPr/>
        </p:nvSpPr>
        <p:spPr>
          <a:xfrm>
            <a:off x="4469552" y="1245240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헥사곤</a:t>
            </a:r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?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22F778-A719-101F-6D1D-C0B7EC1834F7}"/>
              </a:ext>
            </a:extLst>
          </p:cNvPr>
          <p:cNvSpPr txBox="1"/>
          <p:nvPr/>
        </p:nvSpPr>
        <p:spPr>
          <a:xfrm>
            <a:off x="4471284" y="1589368"/>
            <a:ext cx="7597754" cy="1088691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육각형 타일로 이루어진 레벨에서 매우 단순한 조작으로 쉽게 플레이하는 하이브리드 캐주얼 게임 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플레이어는 주사위를 던져서 나온 숫자를 토대로 이동하게 되며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타일에 있는 각종 이벤트와 마주합니다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적과 전투를 하거나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업그레이드를 하는 등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타일의 이동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적 처치 등에 따라 점수를 획득하며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최대한 많은 점수를 받는 것이 목표입니다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F21394-5FDD-287B-6D0F-EE3AEA5BDF5D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플레이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36E48-91B1-9D99-868D-D80AD3A85167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개요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1A18C2-8187-FF53-E771-26284670B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3341" y="1249997"/>
            <a:ext cx="2414261" cy="47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9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9B700-102E-52BF-51B7-303C3DE8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육각형 28">
            <a:extLst>
              <a:ext uri="{FF2B5EF4-FFF2-40B4-BE49-F238E27FC236}">
                <a16:creationId xmlns:a16="http://schemas.microsoft.com/office/drawing/2014/main" id="{9F0BF468-52F3-F8CE-8339-B412B68AACAB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9CE30EE8-6EEE-EA7D-73DC-0F0C51674254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D548E8-8821-79B5-21DC-AF9775814A76}"/>
              </a:ext>
            </a:extLst>
          </p:cNvPr>
          <p:cNvSpPr txBox="1"/>
          <p:nvPr/>
        </p:nvSpPr>
        <p:spPr>
          <a:xfrm>
            <a:off x="47233" y="124524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게임 소개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7EA492FC-9BA4-D792-6AEB-5F01E048DE59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0E828C-0C58-B464-0FF5-ACF03106A91B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플레이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D18BF77-45B9-0C16-EDB1-DAA0C4C5436C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AA28800-C03A-0DEC-0B5C-0183FF33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5266" y="1249700"/>
            <a:ext cx="2165154" cy="437871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DE2E2E6-C80F-3082-C49D-5DB99228CF88}"/>
              </a:ext>
            </a:extLst>
          </p:cNvPr>
          <p:cNvSpPr txBox="1"/>
          <p:nvPr/>
        </p:nvSpPr>
        <p:spPr>
          <a:xfrm>
            <a:off x="1472169" y="5713822"/>
            <a:ext cx="3171347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화면 하단의 주사위를 터치하여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게임을 시작합니다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6FD8917-5BC9-B292-D304-DBFD207FD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3202" y="1249700"/>
            <a:ext cx="2165154" cy="437871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A2A36BE-296D-50D2-F0DE-45831DFBE263}"/>
              </a:ext>
            </a:extLst>
          </p:cNvPr>
          <p:cNvSpPr txBox="1"/>
          <p:nvPr/>
        </p:nvSpPr>
        <p:spPr>
          <a:xfrm>
            <a:off x="4820105" y="5713822"/>
            <a:ext cx="3171347" cy="557263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주사위가 빠르게 굴러가며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1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초 이내에 결과가 나타납니다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FB3A4C1-6749-A819-CCA9-7A096FF86CF9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E4486C2-13C1-7141-3DD8-54F9AA1E08BE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개요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45CCEEF-F440-ABF9-13EC-EE6554A9F5FB}"/>
              </a:ext>
            </a:extLst>
          </p:cNvPr>
          <p:cNvSpPr txBox="1"/>
          <p:nvPr/>
        </p:nvSpPr>
        <p:spPr>
          <a:xfrm>
            <a:off x="2222282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01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53E366-2DB4-AFD0-C6B5-526FE9A74637}"/>
              </a:ext>
            </a:extLst>
          </p:cNvPr>
          <p:cNvSpPr txBox="1"/>
          <p:nvPr/>
        </p:nvSpPr>
        <p:spPr>
          <a:xfrm>
            <a:off x="5570218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02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F72EECBD-F9E5-EC43-BBFD-199B2FC43F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1138" y="1258533"/>
            <a:ext cx="2156418" cy="436105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2B33032-4F01-22AE-2CE7-4BEF18848EF9}"/>
              </a:ext>
            </a:extLst>
          </p:cNvPr>
          <p:cNvSpPr txBox="1"/>
          <p:nvPr/>
        </p:nvSpPr>
        <p:spPr>
          <a:xfrm>
            <a:off x="8918154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03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A00C15-86D6-2119-E24F-66A06CE0196A}"/>
              </a:ext>
            </a:extLst>
          </p:cNvPr>
          <p:cNvSpPr txBox="1"/>
          <p:nvPr/>
        </p:nvSpPr>
        <p:spPr>
          <a:xfrm>
            <a:off x="8163673" y="5713822"/>
            <a:ext cx="3171347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주사위 눈과 동일한 숫자의 타일로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 유닛이 이동합니다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697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EBA0B-28C2-1E28-CD4C-38AA8BC88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육각형 28">
            <a:extLst>
              <a:ext uri="{FF2B5EF4-FFF2-40B4-BE49-F238E27FC236}">
                <a16:creationId xmlns:a16="http://schemas.microsoft.com/office/drawing/2014/main" id="{05C39A55-0DE8-86C8-5182-1B7A839A736C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A088CD69-70E5-4E15-C288-1A6F22007E72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C73F8-1F58-5A89-BE00-A03C64135AE9}"/>
              </a:ext>
            </a:extLst>
          </p:cNvPr>
          <p:cNvSpPr txBox="1"/>
          <p:nvPr/>
        </p:nvSpPr>
        <p:spPr>
          <a:xfrm>
            <a:off x="47233" y="124524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게임 소개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5589E9FA-3469-254C-31E4-C8FA1EFB9104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7C345C-FD7C-DF80-E718-F8B64052C726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플레이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B561B9D-51FA-B6EC-9485-3E1EB70314CB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C73437A-92DD-ECE3-0C25-54FDAC60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376" y="1260033"/>
            <a:ext cx="2154934" cy="43580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DF497A2-2152-3C67-A16B-F34C6BF80FF0}"/>
              </a:ext>
            </a:extLst>
          </p:cNvPr>
          <p:cNvSpPr txBox="1"/>
          <p:nvPr/>
        </p:nvSpPr>
        <p:spPr>
          <a:xfrm>
            <a:off x="1472169" y="5713822"/>
            <a:ext cx="3171347" cy="756357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이동한 타일에 있는 오브젝트에 따라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이벤트가 발생합니다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예시 에서 마주한 이벤트는 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[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]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입니다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71D8C03-3781-EAD9-FED9-C6697540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3202" y="1249700"/>
            <a:ext cx="2165154" cy="437871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C4E77B0-D340-5B33-C9CD-EA44C4EFED19}"/>
              </a:ext>
            </a:extLst>
          </p:cNvPr>
          <p:cNvSpPr txBox="1"/>
          <p:nvPr/>
        </p:nvSpPr>
        <p:spPr>
          <a:xfrm>
            <a:off x="4784572" y="5713822"/>
            <a:ext cx="3238045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전투시 해당 타일을 확대하여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보여주며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전투는 자동으로 진행됩니다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2F07A9-F8E8-D970-B045-919B3C1D702D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2E44E4-279E-C49F-3801-B9634F6FA4FA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개요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675AB18-CFD5-6CD4-1B5D-971584F63A77}"/>
              </a:ext>
            </a:extLst>
          </p:cNvPr>
          <p:cNvSpPr txBox="1"/>
          <p:nvPr/>
        </p:nvSpPr>
        <p:spPr>
          <a:xfrm>
            <a:off x="2222282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04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77B352-58D0-F5D4-FC05-9BADAC136169}"/>
              </a:ext>
            </a:extLst>
          </p:cNvPr>
          <p:cNvSpPr txBox="1"/>
          <p:nvPr/>
        </p:nvSpPr>
        <p:spPr>
          <a:xfrm>
            <a:off x="5570218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05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668310-8037-4E42-0EC7-264E615672F4}"/>
              </a:ext>
            </a:extLst>
          </p:cNvPr>
          <p:cNvSpPr txBox="1"/>
          <p:nvPr/>
        </p:nvSpPr>
        <p:spPr>
          <a:xfrm>
            <a:off x="8918154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06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B8C2A-DD84-7A06-1F99-15A093970DD0}"/>
              </a:ext>
            </a:extLst>
          </p:cNvPr>
          <p:cNvSpPr txBox="1"/>
          <p:nvPr/>
        </p:nvSpPr>
        <p:spPr>
          <a:xfrm>
            <a:off x="7911396" y="5713822"/>
            <a:ext cx="3675902" cy="79014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승리 시 해당 타일의 색이 변경되며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주변 타일이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드러납니다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또한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현재 위치에 맞춰 번호가 재지정됩니다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D8E3A277-1BED-70F5-A8E4-C1E67978A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1138" y="1258533"/>
            <a:ext cx="2156418" cy="43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8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F844-A075-A1F6-002B-2CA036683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육각형 28">
            <a:extLst>
              <a:ext uri="{FF2B5EF4-FFF2-40B4-BE49-F238E27FC236}">
                <a16:creationId xmlns:a16="http://schemas.microsoft.com/office/drawing/2014/main" id="{AC24A79B-5027-832C-1C73-40EC841D2335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육각형 29">
            <a:extLst>
              <a:ext uri="{FF2B5EF4-FFF2-40B4-BE49-F238E27FC236}">
                <a16:creationId xmlns:a16="http://schemas.microsoft.com/office/drawing/2014/main" id="{FA8AA3A4-91D5-4F40-D2CB-045060CA3858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5018F6-8DD1-2613-E280-2580F5DECD48}"/>
              </a:ext>
            </a:extLst>
          </p:cNvPr>
          <p:cNvSpPr txBox="1"/>
          <p:nvPr/>
        </p:nvSpPr>
        <p:spPr>
          <a:xfrm>
            <a:off x="47233" y="1245240"/>
            <a:ext cx="783919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게임 소개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C84B7D83-BCA0-A736-25CE-F005F118BF2F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6E64CC-4F04-F4F4-F0EA-CF6D32419A72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플레이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D64CE4B-F77A-A03E-759D-5A668E9B5D9B}"/>
              </a:ext>
            </a:extLst>
          </p:cNvPr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C346685B-899C-8A8F-E18F-86AB36654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0376" y="1260033"/>
            <a:ext cx="2154934" cy="435804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B90733F-5BBC-AA1A-4FD5-E2877D3B328C}"/>
              </a:ext>
            </a:extLst>
          </p:cNvPr>
          <p:cNvSpPr txBox="1"/>
          <p:nvPr/>
        </p:nvSpPr>
        <p:spPr>
          <a:xfrm>
            <a:off x="1472169" y="5713822"/>
            <a:ext cx="3171347" cy="53161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화면 하단의 주사위를 터치하여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계속 플레이 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94AE06-EF6F-5FBD-7A03-83D3E4D57F4D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01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101E7B-E35C-557D-A8DA-79790C888D07}"/>
              </a:ext>
            </a:extLst>
          </p:cNvPr>
          <p:cNvSpPr txBox="1"/>
          <p:nvPr/>
        </p:nvSpPr>
        <p:spPr>
          <a:xfrm>
            <a:off x="350521" y="767452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개요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7F5F21-042B-2651-F139-CC411EFCC7C2}"/>
              </a:ext>
            </a:extLst>
          </p:cNvPr>
          <p:cNvSpPr txBox="1"/>
          <p:nvPr/>
        </p:nvSpPr>
        <p:spPr>
          <a:xfrm>
            <a:off x="2222282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07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5" name="그래픽 4" descr="화살표 원 단색으로 채워진">
            <a:extLst>
              <a:ext uri="{FF2B5EF4-FFF2-40B4-BE49-F238E27FC236}">
                <a16:creationId xmlns:a16="http://schemas.microsoft.com/office/drawing/2014/main" id="{3AB381F4-87F4-68F5-6A58-BE7407CA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7549" y="272765"/>
            <a:ext cx="620584" cy="620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42F01-8D3A-EECD-4C5F-69AB40A1E8E7}"/>
              </a:ext>
            </a:extLst>
          </p:cNvPr>
          <p:cNvSpPr txBox="1"/>
          <p:nvPr/>
        </p:nvSpPr>
        <p:spPr>
          <a:xfrm>
            <a:off x="4820105" y="5713822"/>
            <a:ext cx="3171347" cy="79014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 오버 시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다시 초기 상태로 되돌아가며</a:t>
            </a:r>
            <a:b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</a:b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레벨이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다시 셋팅 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7C797-FC8A-3BAB-B58E-D92F818114D3}"/>
              </a:ext>
            </a:extLst>
          </p:cNvPr>
          <p:cNvSpPr txBox="1"/>
          <p:nvPr/>
        </p:nvSpPr>
        <p:spPr>
          <a:xfrm>
            <a:off x="5570218" y="847183"/>
            <a:ext cx="1671119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ctr"/>
            <a:r>
              <a:rPr lang="en-US" altLang="ko-KR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STEP 08</a:t>
            </a:r>
            <a:endParaRPr lang="ko-KR" altLang="en-US" sz="2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0490AD-58D5-C08E-CEA3-9C93800D6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3296" y="1249700"/>
            <a:ext cx="2164965" cy="437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2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9231-C911-C626-5FBE-D08E838FB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E561D8B-1C8D-0784-FF7E-8F011C2551E1}"/>
              </a:ext>
            </a:extLst>
          </p:cNvPr>
          <p:cNvSpPr txBox="1"/>
          <p:nvPr/>
        </p:nvSpPr>
        <p:spPr>
          <a:xfrm>
            <a:off x="5683521" y="6521234"/>
            <a:ext cx="824956" cy="221018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2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HEXAGON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190DA17-67CF-375B-813D-870760174F56}"/>
              </a:ext>
            </a:extLst>
          </p:cNvPr>
          <p:cNvCxnSpPr/>
          <p:nvPr/>
        </p:nvCxnSpPr>
        <p:spPr>
          <a:xfrm>
            <a:off x="580416" y="630291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F9246E-C124-B6A7-ECFD-03A683974D10}"/>
              </a:ext>
            </a:extLst>
          </p:cNvPr>
          <p:cNvGrpSpPr/>
          <p:nvPr/>
        </p:nvGrpSpPr>
        <p:grpSpPr>
          <a:xfrm>
            <a:off x="1114622" y="1524987"/>
            <a:ext cx="9962753" cy="3808026"/>
            <a:chOff x="1493295" y="1354257"/>
            <a:chExt cx="9962753" cy="3808026"/>
          </a:xfrm>
        </p:grpSpPr>
        <p:sp>
          <p:nvSpPr>
            <p:cNvPr id="9" name="육각형 8">
              <a:extLst>
                <a:ext uri="{FF2B5EF4-FFF2-40B4-BE49-F238E27FC236}">
                  <a16:creationId xmlns:a16="http://schemas.microsoft.com/office/drawing/2014/main" id="{E090F120-BD83-9B71-40BE-5C4CA1AF7F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3295" y="2308330"/>
              <a:ext cx="1471110" cy="1260951"/>
            </a:xfrm>
            <a:prstGeom prst="hexagon">
              <a:avLst/>
            </a:prstGeom>
            <a:solidFill>
              <a:srgbClr val="2A2A2A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565FEF-8673-C63D-B3B3-A54538CE8E2E}"/>
                </a:ext>
              </a:extLst>
            </p:cNvPr>
            <p:cNvSpPr txBox="1"/>
            <p:nvPr/>
          </p:nvSpPr>
          <p:spPr>
            <a:xfrm>
              <a:off x="3273749" y="2612852"/>
              <a:ext cx="1492126" cy="651905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/>
            <a:p>
              <a:r>
                <a:rPr lang="ko-KR" altLang="en-US" sz="4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</a:rPr>
                <a:t>시스템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06613F-208B-F0E5-DA15-D40C9ABAF9A0}"/>
                </a:ext>
              </a:extLst>
            </p:cNvPr>
            <p:cNvSpPr txBox="1"/>
            <p:nvPr/>
          </p:nvSpPr>
          <p:spPr>
            <a:xfrm>
              <a:off x="1802639" y="2477141"/>
              <a:ext cx="859210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rPr>
                <a:t>02</a:t>
              </a:r>
              <a:endParaRPr lang="ko-KR" altLang="en-US" sz="6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9077DA1-877D-E993-E340-C30F217F898B}"/>
                </a:ext>
              </a:extLst>
            </p:cNvPr>
            <p:cNvGrpSpPr/>
            <p:nvPr/>
          </p:nvGrpSpPr>
          <p:grpSpPr>
            <a:xfrm>
              <a:off x="5962558" y="1354257"/>
              <a:ext cx="1574522" cy="719958"/>
              <a:chOff x="6872448" y="868297"/>
              <a:chExt cx="1574522" cy="71995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74A9A5-F2EF-0998-DD89-9534413679A3}"/>
                  </a:ext>
                </a:extLst>
              </p:cNvPr>
              <p:cNvSpPr txBox="1"/>
              <p:nvPr/>
            </p:nvSpPr>
            <p:spPr>
              <a:xfrm>
                <a:off x="7027940" y="868297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01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773DE16-E8D7-1CCD-FC48-679B45BB579B}"/>
                  </a:ext>
                </a:extLst>
              </p:cNvPr>
              <p:cNvSpPr/>
              <p:nvPr/>
            </p:nvSpPr>
            <p:spPr>
              <a:xfrm>
                <a:off x="6872448" y="127750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541D7D64-9904-376B-B863-4402B5A1DC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3583" y="127750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125558-E5F3-C4F6-E878-B3DB163FB242}"/>
                  </a:ext>
                </a:extLst>
              </p:cNvPr>
              <p:cNvSpPr txBox="1"/>
              <p:nvPr/>
            </p:nvSpPr>
            <p:spPr>
              <a:xfrm>
                <a:off x="7887151" y="1001647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타일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3233FB6-53C9-28DF-AF6B-2938D12FBF3C}"/>
                </a:ext>
              </a:extLst>
            </p:cNvPr>
            <p:cNvGrpSpPr/>
            <p:nvPr/>
          </p:nvGrpSpPr>
          <p:grpSpPr>
            <a:xfrm>
              <a:off x="5962558" y="2383613"/>
              <a:ext cx="1799905" cy="719958"/>
              <a:chOff x="6893583" y="1891432"/>
              <a:chExt cx="1799905" cy="719958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D9E043-D970-EAB7-A1FC-69BE1E7B9E86}"/>
                  </a:ext>
                </a:extLst>
              </p:cNvPr>
              <p:cNvSpPr txBox="1"/>
              <p:nvPr/>
            </p:nvSpPr>
            <p:spPr>
              <a:xfrm>
                <a:off x="7049075" y="1891432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02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117DFE1-BE03-E3B6-BE02-D6961AE6A60A}"/>
                  </a:ext>
                </a:extLst>
              </p:cNvPr>
              <p:cNvSpPr/>
              <p:nvPr/>
            </p:nvSpPr>
            <p:spPr>
              <a:xfrm>
                <a:off x="6893583" y="2300641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5DB65F56-0B82-CC5D-CBA5-F2620223A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2300642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46570-CA5A-C498-0970-A0D73AABB0EA}"/>
                  </a:ext>
                </a:extLst>
              </p:cNvPr>
              <p:cNvSpPr txBox="1"/>
              <p:nvPr/>
            </p:nvSpPr>
            <p:spPr>
              <a:xfrm>
                <a:off x="7908286" y="2024782"/>
                <a:ext cx="785202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주사위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BA7ACCA7-2560-D909-28A4-4788B6F5531F}"/>
                </a:ext>
              </a:extLst>
            </p:cNvPr>
            <p:cNvGrpSpPr/>
            <p:nvPr/>
          </p:nvGrpSpPr>
          <p:grpSpPr>
            <a:xfrm>
              <a:off x="5962558" y="3412969"/>
              <a:ext cx="1574522" cy="719958"/>
              <a:chOff x="6893583" y="2911594"/>
              <a:chExt cx="1574522" cy="719958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CE053FB-ABDA-787F-C9AE-2D4E06C441EF}"/>
                  </a:ext>
                </a:extLst>
              </p:cNvPr>
              <p:cNvSpPr txBox="1"/>
              <p:nvPr/>
            </p:nvSpPr>
            <p:spPr>
              <a:xfrm>
                <a:off x="7049075" y="2911594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03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067BE6F7-6F1D-EEF4-8F12-1F519E1D6FDA}"/>
                  </a:ext>
                </a:extLst>
              </p:cNvPr>
              <p:cNvSpPr/>
              <p:nvPr/>
            </p:nvSpPr>
            <p:spPr>
              <a:xfrm>
                <a:off x="6893583" y="3320803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6FC7193-3840-367F-EC55-6E9809185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3320804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4FBE79-7320-3A2A-6E0C-4C1413FCDFA6}"/>
                  </a:ext>
                </a:extLst>
              </p:cNvPr>
              <p:cNvSpPr txBox="1"/>
              <p:nvPr/>
            </p:nvSpPr>
            <p:spPr>
              <a:xfrm>
                <a:off x="7908286" y="3044944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유닛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D9F0F8B-5B91-8B9C-7354-D4D0EB33EDB9}"/>
                </a:ext>
              </a:extLst>
            </p:cNvPr>
            <p:cNvGrpSpPr/>
            <p:nvPr/>
          </p:nvGrpSpPr>
          <p:grpSpPr>
            <a:xfrm>
              <a:off x="9205379" y="1354257"/>
              <a:ext cx="1574522" cy="719958"/>
              <a:chOff x="6893583" y="3931146"/>
              <a:chExt cx="1574522" cy="71995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996CB3A-980C-0446-3F73-76A814BFC0A9}"/>
                  </a:ext>
                </a:extLst>
              </p:cNvPr>
              <p:cNvSpPr txBox="1"/>
              <p:nvPr/>
            </p:nvSpPr>
            <p:spPr>
              <a:xfrm>
                <a:off x="7049075" y="3931146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05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F72EA4-F179-B1BF-ED33-DAE0FF6ACC60}"/>
                  </a:ext>
                </a:extLst>
              </p:cNvPr>
              <p:cNvSpPr/>
              <p:nvPr/>
            </p:nvSpPr>
            <p:spPr>
              <a:xfrm>
                <a:off x="6893583" y="4340355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360824C7-DE7C-EBC0-B719-DC160C1FA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4340356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3EC4F17-0654-49AA-1C10-852FF5B37836}"/>
                  </a:ext>
                </a:extLst>
              </p:cNvPr>
              <p:cNvSpPr txBox="1"/>
              <p:nvPr/>
            </p:nvSpPr>
            <p:spPr>
              <a:xfrm>
                <a:off x="7908286" y="4064496"/>
                <a:ext cx="559819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전투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0A68051-836C-FB1B-453B-2DF918670498}"/>
                </a:ext>
              </a:extLst>
            </p:cNvPr>
            <p:cNvGrpSpPr/>
            <p:nvPr/>
          </p:nvGrpSpPr>
          <p:grpSpPr>
            <a:xfrm>
              <a:off x="9205379" y="2383613"/>
              <a:ext cx="2250669" cy="719958"/>
              <a:chOff x="6914718" y="5011477"/>
              <a:chExt cx="2250669" cy="71995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EFA9485-AC89-802A-7CF9-6413CA1954E2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06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5010E99-392A-D37D-B5DB-C099FE17E876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A697142-FD88-DCEF-293F-3F3D29645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884514A-D99C-887D-503C-A0413566E052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1235966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업그레이드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B6658B7-E7C2-AF7E-126B-1381B83D5401}"/>
                </a:ext>
              </a:extLst>
            </p:cNvPr>
            <p:cNvGrpSpPr/>
            <p:nvPr/>
          </p:nvGrpSpPr>
          <p:grpSpPr>
            <a:xfrm>
              <a:off x="9205379" y="3412969"/>
              <a:ext cx="1799905" cy="719958"/>
              <a:chOff x="6914718" y="5011477"/>
              <a:chExt cx="1799905" cy="719958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AE8E396-6257-7780-703A-96A941F4FDA5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07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E280821E-5EBB-CB54-9921-E77D77D8ECD5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A10D5778-0EF9-E1E6-D766-0019CA668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316DBC-B817-BDB9-65AC-BAE7DCFD20A5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785202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레벨업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AE5D6E6-E2DE-3C80-50BF-46FB5EBA8AE6}"/>
                </a:ext>
              </a:extLst>
            </p:cNvPr>
            <p:cNvGrpSpPr/>
            <p:nvPr/>
          </p:nvGrpSpPr>
          <p:grpSpPr>
            <a:xfrm>
              <a:off x="5962558" y="4442325"/>
              <a:ext cx="2025287" cy="719958"/>
              <a:chOff x="6893583" y="2911594"/>
              <a:chExt cx="2025287" cy="71995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189CA-6E17-FB65-5088-70B17DAED223}"/>
                  </a:ext>
                </a:extLst>
              </p:cNvPr>
              <p:cNvSpPr txBox="1"/>
              <p:nvPr/>
            </p:nvSpPr>
            <p:spPr>
              <a:xfrm>
                <a:off x="7049075" y="2911594"/>
                <a:ext cx="5482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04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807C6BE-0418-9E46-93D4-159F6699919C}"/>
                  </a:ext>
                </a:extLst>
              </p:cNvPr>
              <p:cNvSpPr/>
              <p:nvPr/>
            </p:nvSpPr>
            <p:spPr>
              <a:xfrm>
                <a:off x="6893583" y="3320803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646D264-7AA4-45E8-BC92-5669D2E45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4718" y="3320804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3B7C95-AE98-212A-53AE-C2FC0CDE3879}"/>
                  </a:ext>
                </a:extLst>
              </p:cNvPr>
              <p:cNvSpPr txBox="1"/>
              <p:nvPr/>
            </p:nvSpPr>
            <p:spPr>
              <a:xfrm>
                <a:off x="7908286" y="3044944"/>
                <a:ext cx="1010584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오브젝트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E6C016-6E76-3931-3D8E-67660F56E2CA}"/>
                </a:ext>
              </a:extLst>
            </p:cNvPr>
            <p:cNvGrpSpPr/>
            <p:nvPr/>
          </p:nvGrpSpPr>
          <p:grpSpPr>
            <a:xfrm>
              <a:off x="9205379" y="4441645"/>
              <a:ext cx="2072735" cy="719958"/>
              <a:chOff x="6914718" y="5011477"/>
              <a:chExt cx="2072735" cy="71995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A13FA7-1A04-002D-781B-DDD0C19FEF71}"/>
                  </a:ext>
                </a:extLst>
              </p:cNvPr>
              <p:cNvSpPr txBox="1"/>
              <p:nvPr/>
            </p:nvSpPr>
            <p:spPr>
              <a:xfrm>
                <a:off x="7070211" y="5011477"/>
                <a:ext cx="54822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ko-KR" sz="4000" spc="-300" dirty="0">
                    <a:ln>
                      <a:solidFill>
                        <a:schemeClr val="bg1">
                          <a:lumMod val="95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Black" panose="020B0A00000000000000" pitchFamily="34" charset="-127"/>
                    <a:ea typeface="Noto Sans KR Black" panose="020B0A00000000000000" pitchFamily="34" charset="-127"/>
                  </a:rPr>
                  <a:t>08</a:t>
                </a:r>
                <a:endParaRPr lang="ko-KR" altLang="en-US" sz="4000" spc="-300" dirty="0">
                  <a:ln>
                    <a:solidFill>
                      <a:schemeClr val="bg1">
                        <a:lumMod val="95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Black" panose="020B0A00000000000000" pitchFamily="34" charset="-127"/>
                  <a:ea typeface="Noto Sans KR Black" panose="020B0A00000000000000" pitchFamily="34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A634814-ADF4-2F24-C5B2-CFADB98959D2}"/>
                  </a:ext>
                </a:extLst>
              </p:cNvPr>
              <p:cNvSpPr/>
              <p:nvPr/>
            </p:nvSpPr>
            <p:spPr>
              <a:xfrm>
                <a:off x="6914718" y="5420686"/>
                <a:ext cx="859211" cy="31074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Noto Sans KR Regular" panose="020B0500000000000000" pitchFamily="34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08B4761-431A-A41D-C5F5-0480E579B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5853" y="5420687"/>
                <a:ext cx="838076" cy="0"/>
              </a:xfrm>
              <a:prstGeom prst="line">
                <a:avLst/>
              </a:prstGeom>
              <a:ln>
                <a:solidFill>
                  <a:srgbClr val="2A2A2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9E1775-DDDD-DDFB-150A-041A37388135}"/>
                  </a:ext>
                </a:extLst>
              </p:cNvPr>
              <p:cNvSpPr txBox="1"/>
              <p:nvPr/>
            </p:nvSpPr>
            <p:spPr>
              <a:xfrm>
                <a:off x="7929421" y="5144827"/>
                <a:ext cx="1058032" cy="344128"/>
              </a:xfrm>
              <a:prstGeom prst="rect">
                <a:avLst/>
              </a:prstGeom>
              <a:noFill/>
            </p:spPr>
            <p:txBody>
              <a:bodyPr wrap="none" lIns="54000" tIns="18000" rIns="54000" bIns="18000" rtlCol="0">
                <a:spAutoFit/>
              </a:bodyPr>
              <a:lstStyle/>
              <a:p>
                <a:r>
                  <a:rPr lang="ko-KR" altLang="en-US" sz="2000" spc="-8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A2A2A"/>
                    </a:solidFill>
                    <a:latin typeface="Noto Sans KR Medium" panose="020B0200000000000000" pitchFamily="50" charset="-127"/>
                    <a:ea typeface="Noto Sans KR Medium" panose="020B0200000000000000" pitchFamily="50" charset="-127"/>
                  </a:rPr>
                  <a:t>게임 오버</a:t>
                </a:r>
                <a:endParaRPr lang="en-US" altLang="ko-KR" sz="2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A2A2A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5032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31801-7E7C-DD23-05D2-E3A1E9155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육각형 36">
            <a:extLst>
              <a:ext uri="{FF2B5EF4-FFF2-40B4-BE49-F238E27FC236}">
                <a16:creationId xmlns:a16="http://schemas.microsoft.com/office/drawing/2014/main" id="{8E7AC9AF-B9E1-C806-DC04-680B9D0764C3}"/>
              </a:ext>
            </a:extLst>
          </p:cNvPr>
          <p:cNvSpPr>
            <a:spLocks noChangeAspect="1"/>
          </p:cNvSpPr>
          <p:nvPr/>
        </p:nvSpPr>
        <p:spPr>
          <a:xfrm>
            <a:off x="47233" y="156306"/>
            <a:ext cx="1035593" cy="88765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8B8FA2-3403-28E9-B124-B4C11D84C911}"/>
              </a:ext>
            </a:extLst>
          </p:cNvPr>
          <p:cNvSpPr txBox="1"/>
          <p:nvPr/>
        </p:nvSpPr>
        <p:spPr>
          <a:xfrm>
            <a:off x="290915" y="156306"/>
            <a:ext cx="5482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0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02</a:t>
            </a:r>
            <a:endParaRPr lang="ko-KR" altLang="en-US" sz="40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CEBDAD-A038-2419-1542-0A74C362EE99}"/>
              </a:ext>
            </a:extLst>
          </p:cNvPr>
          <p:cNvSpPr txBox="1"/>
          <p:nvPr/>
        </p:nvSpPr>
        <p:spPr>
          <a:xfrm>
            <a:off x="270531" y="767452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시스템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2" name="육각형 1">
            <a:extLst>
              <a:ext uri="{FF2B5EF4-FFF2-40B4-BE49-F238E27FC236}">
                <a16:creationId xmlns:a16="http://schemas.microsoft.com/office/drawing/2014/main" id="{9A3263DC-15FF-3C92-E6CC-2D2CCF422B44}"/>
              </a:ext>
            </a:extLst>
          </p:cNvPr>
          <p:cNvSpPr>
            <a:spLocks noChangeAspect="1"/>
          </p:cNvSpPr>
          <p:nvPr/>
        </p:nvSpPr>
        <p:spPr>
          <a:xfrm>
            <a:off x="-146564" y="1184488"/>
            <a:ext cx="1229390" cy="373301"/>
          </a:xfrm>
          <a:prstGeom prst="hexagon">
            <a:avLst/>
          </a:prstGeom>
          <a:solidFill>
            <a:srgbClr val="2A2A2A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69C43EEE-7D3C-3BAB-3FD2-E8F7BCB99568}"/>
              </a:ext>
            </a:extLst>
          </p:cNvPr>
          <p:cNvSpPr>
            <a:spLocks noChangeAspect="1"/>
          </p:cNvSpPr>
          <p:nvPr/>
        </p:nvSpPr>
        <p:spPr>
          <a:xfrm>
            <a:off x="-146565" y="16988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FA2DB-DBF3-71D9-0611-A6A8D8446852}"/>
              </a:ext>
            </a:extLst>
          </p:cNvPr>
          <p:cNvSpPr txBox="1"/>
          <p:nvPr/>
        </p:nvSpPr>
        <p:spPr>
          <a:xfrm>
            <a:off x="47233" y="1245240"/>
            <a:ext cx="418755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C7E1CB-7E2A-0B4D-A142-70C2D8F351A4}"/>
              </a:ext>
            </a:extLst>
          </p:cNvPr>
          <p:cNvSpPr txBox="1"/>
          <p:nvPr/>
        </p:nvSpPr>
        <p:spPr>
          <a:xfrm>
            <a:off x="47232" y="1759590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주사위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38675-C659-AF47-AE01-5B322D6095F2}"/>
              </a:ext>
            </a:extLst>
          </p:cNvPr>
          <p:cNvSpPr txBox="1"/>
          <p:nvPr/>
        </p:nvSpPr>
        <p:spPr>
          <a:xfrm>
            <a:off x="1602527" y="1184488"/>
            <a:ext cx="6458747" cy="344128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타일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D5E98-F99F-5996-7E8E-81D3943EEAEC}"/>
              </a:ext>
            </a:extLst>
          </p:cNvPr>
          <p:cNvSpPr txBox="1"/>
          <p:nvPr/>
        </p:nvSpPr>
        <p:spPr>
          <a:xfrm>
            <a:off x="1602525" y="1528616"/>
            <a:ext cx="8046300" cy="3930495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헥사곤의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레벨은 육각형 타일로 구성됩니다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타일은 진행 상태에 따라 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3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종류로 나뉘어 집니다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742950" lvl="1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엔진에서 개별 오브젝트 형식으로 존재하며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 3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개의 종류는 컴포넌트에서 관리할 수 있게 제작합니다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D93E6EC-A2AB-7CEB-C7E9-818D4BB18043}"/>
              </a:ext>
            </a:extLst>
          </p:cNvPr>
          <p:cNvCxnSpPr/>
          <p:nvPr/>
        </p:nvCxnSpPr>
        <p:spPr>
          <a:xfrm>
            <a:off x="580416" y="6702963"/>
            <a:ext cx="11031167" cy="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육각형 51">
            <a:extLst>
              <a:ext uri="{FF2B5EF4-FFF2-40B4-BE49-F238E27FC236}">
                <a16:creationId xmlns:a16="http://schemas.microsoft.com/office/drawing/2014/main" id="{477BDAC5-6FE8-5932-A3EB-65E12CF4D6A4}"/>
              </a:ext>
            </a:extLst>
          </p:cNvPr>
          <p:cNvSpPr>
            <a:spLocks noChangeAspect="1"/>
          </p:cNvSpPr>
          <p:nvPr/>
        </p:nvSpPr>
        <p:spPr>
          <a:xfrm>
            <a:off x="2048740" y="3735950"/>
            <a:ext cx="746722" cy="640047"/>
          </a:xfrm>
          <a:prstGeom prst="hexago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66CD2DBD-6E61-B0F3-23B2-B3112CAB280A}"/>
              </a:ext>
            </a:extLst>
          </p:cNvPr>
          <p:cNvSpPr>
            <a:spLocks noChangeAspect="1"/>
          </p:cNvSpPr>
          <p:nvPr/>
        </p:nvSpPr>
        <p:spPr>
          <a:xfrm>
            <a:off x="2048740" y="2604247"/>
            <a:ext cx="746722" cy="640047"/>
          </a:xfrm>
          <a:prstGeom prst="hexagon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F5FF0-5164-2007-0626-41348C828D8F}"/>
              </a:ext>
            </a:extLst>
          </p:cNvPr>
          <p:cNvSpPr txBox="1"/>
          <p:nvPr/>
        </p:nvSpPr>
        <p:spPr>
          <a:xfrm>
            <a:off x="2907215" y="2538910"/>
            <a:ext cx="5665050" cy="7707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미확인 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가까이 접근하지 않아서 미지 상태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17BE8F-E123-3F3E-4448-D5173387E1B9}"/>
              </a:ext>
            </a:extLst>
          </p:cNvPr>
          <p:cNvSpPr txBox="1"/>
          <p:nvPr/>
        </p:nvSpPr>
        <p:spPr>
          <a:xfrm>
            <a:off x="2907214" y="3670613"/>
            <a:ext cx="6084385" cy="7707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확인 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타일 위의 오브젝트가 드러난 상태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위치한 타일과 인접한 타일은 확인 타일로 변경되며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, </a:t>
            </a: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게임이 종료될 때까지 유지됩니다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</p:txBody>
      </p:sp>
      <p:sp>
        <p:nvSpPr>
          <p:cNvPr id="78" name="육각형 77">
            <a:extLst>
              <a:ext uri="{FF2B5EF4-FFF2-40B4-BE49-F238E27FC236}">
                <a16:creationId xmlns:a16="http://schemas.microsoft.com/office/drawing/2014/main" id="{1EF70CA8-B846-EE8D-C1DB-E3DF4E90BC0E}"/>
              </a:ext>
            </a:extLst>
          </p:cNvPr>
          <p:cNvSpPr>
            <a:spLocks noChangeAspect="1"/>
          </p:cNvSpPr>
          <p:nvPr/>
        </p:nvSpPr>
        <p:spPr>
          <a:xfrm>
            <a:off x="2048740" y="4871334"/>
            <a:ext cx="746722" cy="640047"/>
          </a:xfrm>
          <a:prstGeom prst="hexagon">
            <a:avLst/>
          </a:prstGeom>
          <a:solidFill>
            <a:srgbClr val="15608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E159CB-D7F7-F967-CD15-4A490B9D5342}"/>
              </a:ext>
            </a:extLst>
          </p:cNvPr>
          <p:cNvSpPr txBox="1"/>
          <p:nvPr/>
        </p:nvSpPr>
        <p:spPr>
          <a:xfrm>
            <a:off x="2907215" y="4802316"/>
            <a:ext cx="5665050" cy="770720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완료 타일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이벤트 발생이 완료된 상태</a:t>
            </a:r>
            <a:endParaRPr lang="en-US" altLang="ko-KR" sz="12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panose="020B0200000000000000" pitchFamily="50" charset="-127"/>
              <a:ea typeface="Noto Sans KR Regular" panose="020B0200000000000000" pitchFamily="50" charset="-127"/>
            </a:endParaRPr>
          </a:p>
          <a:p>
            <a:pPr marL="285750" indent="-285750">
              <a:lnSpc>
                <a:spcPct val="120000"/>
              </a:lnSpc>
              <a:spcAft>
                <a:spcPts val="200"/>
              </a:spcAft>
              <a:buFontTx/>
              <a:buChar char="-"/>
            </a:pPr>
            <a:r>
              <a:rPr lang="ko-KR" altLang="en-US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플레이어가 타일로 이동하여 이벤트를 완료하면 해당 타일은 완료 타일로 변경됩니다</a:t>
            </a:r>
            <a:r>
              <a:rPr lang="en-US" altLang="ko-KR" sz="12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panose="020B0200000000000000" pitchFamily="50" charset="-127"/>
                <a:ea typeface="Noto Sans KR Regular" panose="020B0200000000000000" pitchFamily="50" charset="-127"/>
              </a:rPr>
              <a:t>.</a:t>
            </a:r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20BA45BE-ABFC-4F80-F698-0DBA774ABF98}"/>
              </a:ext>
            </a:extLst>
          </p:cNvPr>
          <p:cNvSpPr>
            <a:spLocks noChangeAspect="1"/>
          </p:cNvSpPr>
          <p:nvPr/>
        </p:nvSpPr>
        <p:spPr>
          <a:xfrm>
            <a:off x="-146565" y="22131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육각형 7">
            <a:extLst>
              <a:ext uri="{FF2B5EF4-FFF2-40B4-BE49-F238E27FC236}">
                <a16:creationId xmlns:a16="http://schemas.microsoft.com/office/drawing/2014/main" id="{70CDD6B5-9FC8-BA22-FA28-3F922F6C80FA}"/>
              </a:ext>
            </a:extLst>
          </p:cNvPr>
          <p:cNvSpPr>
            <a:spLocks noChangeAspect="1"/>
          </p:cNvSpPr>
          <p:nvPr/>
        </p:nvSpPr>
        <p:spPr>
          <a:xfrm>
            <a:off x="-146565" y="272753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DBE136D2-ED72-7E24-6B41-CC5DFAB53893}"/>
              </a:ext>
            </a:extLst>
          </p:cNvPr>
          <p:cNvSpPr>
            <a:spLocks noChangeAspect="1"/>
          </p:cNvSpPr>
          <p:nvPr/>
        </p:nvSpPr>
        <p:spPr>
          <a:xfrm>
            <a:off x="-146565" y="3241888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8FB16D4C-BE95-1D47-A422-94212137BF28}"/>
              </a:ext>
            </a:extLst>
          </p:cNvPr>
          <p:cNvSpPr>
            <a:spLocks noChangeAspect="1"/>
          </p:cNvSpPr>
          <p:nvPr/>
        </p:nvSpPr>
        <p:spPr>
          <a:xfrm>
            <a:off x="-148707" y="3757075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4A098-13E5-D5AA-9FEA-70335CAAD7B3}"/>
              </a:ext>
            </a:extLst>
          </p:cNvPr>
          <p:cNvSpPr txBox="1"/>
          <p:nvPr/>
        </p:nvSpPr>
        <p:spPr>
          <a:xfrm>
            <a:off x="47232" y="22739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유닛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B784E-9EEA-47A2-5460-9FF385B88353}"/>
              </a:ext>
            </a:extLst>
          </p:cNvPr>
          <p:cNvSpPr txBox="1"/>
          <p:nvPr/>
        </p:nvSpPr>
        <p:spPr>
          <a:xfrm>
            <a:off x="47232" y="2788290"/>
            <a:ext cx="748973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오브젝트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D28A9-B6F1-7104-D4F7-E9205949AABE}"/>
              </a:ext>
            </a:extLst>
          </p:cNvPr>
          <p:cNvSpPr txBox="1"/>
          <p:nvPr/>
        </p:nvSpPr>
        <p:spPr>
          <a:xfrm>
            <a:off x="47232" y="3302640"/>
            <a:ext cx="42901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전투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6218B-E7D7-71D2-E6DA-5895C1405863}"/>
              </a:ext>
            </a:extLst>
          </p:cNvPr>
          <p:cNvSpPr txBox="1"/>
          <p:nvPr/>
        </p:nvSpPr>
        <p:spPr>
          <a:xfrm>
            <a:off x="45090" y="3817827"/>
            <a:ext cx="90895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업그레이드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05DC9E33-6511-FA0E-55CB-9DFB36D85F8E}"/>
              </a:ext>
            </a:extLst>
          </p:cNvPr>
          <p:cNvSpPr>
            <a:spLocks noChangeAspect="1"/>
          </p:cNvSpPr>
          <p:nvPr/>
        </p:nvSpPr>
        <p:spPr>
          <a:xfrm>
            <a:off x="-148707" y="4271424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788E20-DCE9-010F-C61F-4B9AB311EE9C}"/>
              </a:ext>
            </a:extLst>
          </p:cNvPr>
          <p:cNvSpPr txBox="1"/>
          <p:nvPr/>
        </p:nvSpPr>
        <p:spPr>
          <a:xfrm>
            <a:off x="45090" y="4332176"/>
            <a:ext cx="588994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4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800000000000000" pitchFamily="34" charset="-127"/>
                <a:ea typeface="Noto Sans KR Bold" panose="020B0800000000000000" pitchFamily="34" charset="-127"/>
              </a:rPr>
              <a:t>레벨업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18" name="육각형 17">
            <a:extLst>
              <a:ext uri="{FF2B5EF4-FFF2-40B4-BE49-F238E27FC236}">
                <a16:creationId xmlns:a16="http://schemas.microsoft.com/office/drawing/2014/main" id="{61B641A0-D98C-679C-1937-83EF49CD00D4}"/>
              </a:ext>
            </a:extLst>
          </p:cNvPr>
          <p:cNvSpPr>
            <a:spLocks noChangeAspect="1"/>
          </p:cNvSpPr>
          <p:nvPr/>
        </p:nvSpPr>
        <p:spPr>
          <a:xfrm>
            <a:off x="-148707" y="4792363"/>
            <a:ext cx="1229389" cy="373301"/>
          </a:xfrm>
          <a:prstGeom prst="hexagon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F540F-CFDF-3916-F9FB-473D21F8CA60}"/>
              </a:ext>
            </a:extLst>
          </p:cNvPr>
          <p:cNvSpPr txBox="1"/>
          <p:nvPr/>
        </p:nvSpPr>
        <p:spPr>
          <a:xfrm>
            <a:off x="45090" y="4853115"/>
            <a:ext cx="788087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Noto Sans KR Bold" panose="020B0200000000000000" pitchFamily="50" charset="-127"/>
                <a:ea typeface="Noto Sans KR Bold" panose="020B0200000000000000" pitchFamily="50" charset="-127"/>
              </a:rPr>
              <a:t>게임 오버</a:t>
            </a:r>
            <a:endParaRPr lang="en-US" altLang="ko-KR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Noto Sans KR Bold" panose="020B0200000000000000" pitchFamily="50" charset="-127"/>
              <a:ea typeface="Noto Sans KR 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205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5530</TotalTime>
  <Words>1845</Words>
  <Application>Microsoft Office PowerPoint</Application>
  <PresentationFormat>와이드스크린</PresentationFormat>
  <Paragraphs>508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Noto Sans KR Black</vt:lpstr>
      <vt:lpstr>Noto Sans KR Bold</vt:lpstr>
      <vt:lpstr>Noto Sans KR Medium</vt:lpstr>
      <vt:lpstr>Noto Sans KR Regular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WooChi SIN</dc:creator>
  <cp:lastModifiedBy>WooChi SIN</cp:lastModifiedBy>
  <cp:revision>563</cp:revision>
  <dcterms:created xsi:type="dcterms:W3CDTF">2025-04-10T14:59:10Z</dcterms:created>
  <dcterms:modified xsi:type="dcterms:W3CDTF">2025-04-29T13:54:31Z</dcterms:modified>
</cp:coreProperties>
</file>